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B1A5E2-A910-4DAE-B4FE-EC02A61EC9DB}">
  <a:tblStyle styleId="{DBB1A5E2-A910-4DAE-B4FE-EC02A61EC9D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5.xml"/><Relationship Id="rId9" Type="http://schemas.openxmlformats.org/officeDocument/2006/relationships/slide" Target="/ppt/slides/slide41.xml"/><Relationship Id="rId5" Type="http://schemas.openxmlformats.org/officeDocument/2006/relationships/slide" Target="/ppt/slides/slide24.xml"/><Relationship Id="rId6" Type="http://schemas.openxmlformats.org/officeDocument/2006/relationships/slide" Target="/ppt/slides/slide27.xml"/><Relationship Id="rId7" Type="http://schemas.openxmlformats.org/officeDocument/2006/relationships/slide" Target="/ppt/slides/slide29.xml"/><Relationship Id="rId8" Type="http://schemas.openxmlformats.org/officeDocument/2006/relationships/slide" Target="/ppt/slides/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14.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5292080" y="476672"/>
            <a:ext cx="352839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rgbClr val="BFBFBF"/>
                </a:solidFill>
                <a:latin typeface="Arial"/>
                <a:ea typeface="Arial"/>
                <a:cs typeface="Arial"/>
                <a:sym typeface="Arial"/>
              </a:rPr>
              <a:t>TECNOLOGÍA e IN</a:t>
            </a:r>
            <a:r>
              <a:rPr lang="es-ES" sz="1800">
                <a:solidFill>
                  <a:srgbClr val="BFBFBF"/>
                </a:solidFill>
              </a:rPr>
              <a:t>GENIERÍA</a:t>
            </a:r>
            <a:r>
              <a:rPr b="0" i="0" lang="es-ES" sz="1800" u="none" cap="none" strike="noStrike">
                <a:solidFill>
                  <a:srgbClr val="BFBFBF"/>
                </a:solidFill>
                <a:latin typeface="Arial"/>
                <a:ea typeface="Arial"/>
                <a:cs typeface="Arial"/>
                <a:sym typeface="Arial"/>
              </a:rPr>
              <a:t> II</a:t>
            </a:r>
            <a:endParaRPr b="0" i="0" sz="1800" u="none" cap="none" strike="noStrike">
              <a:solidFill>
                <a:srgbClr val="BFBFBF"/>
              </a:solidFill>
              <a:latin typeface="Arial"/>
              <a:ea typeface="Arial"/>
              <a:cs typeface="Arial"/>
              <a:sym typeface="Arial"/>
            </a:endParaRPr>
          </a:p>
        </p:txBody>
      </p:sp>
      <p:sp>
        <p:nvSpPr>
          <p:cNvPr id="89" name="Google Shape;89;p13"/>
          <p:cNvSpPr txBox="1"/>
          <p:nvPr/>
        </p:nvSpPr>
        <p:spPr>
          <a:xfrm>
            <a:off x="2195736" y="3359894"/>
            <a:ext cx="482453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chemeClr val="dk1"/>
                </a:solidFill>
                <a:latin typeface="Arial"/>
                <a:ea typeface="Arial"/>
                <a:cs typeface="Arial"/>
                <a:sym typeface="Arial"/>
              </a:rPr>
              <a:t>PROPIEDADES Y</a:t>
            </a:r>
            <a:endParaRPr/>
          </a:p>
          <a:p>
            <a:pPr indent="0" lvl="0" marL="0" marR="0" rtl="0" algn="ctr">
              <a:spcBef>
                <a:spcPts val="0"/>
              </a:spcBef>
              <a:spcAft>
                <a:spcPts val="0"/>
              </a:spcAft>
              <a:buNone/>
            </a:pPr>
            <a:r>
              <a:rPr b="0" i="0" lang="es-ES" sz="3200" u="none" cap="none" strike="noStrike">
                <a:solidFill>
                  <a:schemeClr val="dk1"/>
                </a:solidFill>
                <a:latin typeface="Arial"/>
                <a:ea typeface="Arial"/>
                <a:cs typeface="Arial"/>
                <a:sym typeface="Arial"/>
              </a:rPr>
              <a:t>ENSAYOS</a:t>
            </a:r>
            <a:endParaRPr b="0" i="0" sz="3200" u="none" cap="none" strike="noStrike">
              <a:solidFill>
                <a:schemeClr val="dk1"/>
              </a:solidFill>
              <a:latin typeface="Arial"/>
              <a:ea typeface="Arial"/>
              <a:cs typeface="Arial"/>
              <a:sym typeface="Arial"/>
            </a:endParaRPr>
          </a:p>
        </p:txBody>
      </p:sp>
      <p:sp>
        <p:nvSpPr>
          <p:cNvPr id="90" name="Google Shape;90;p13"/>
          <p:cNvSpPr txBox="1"/>
          <p:nvPr/>
        </p:nvSpPr>
        <p:spPr>
          <a:xfrm>
            <a:off x="1763688" y="1484784"/>
            <a:ext cx="561662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rgbClr val="7F7F7F"/>
                </a:solidFill>
                <a:latin typeface="Arial"/>
                <a:ea typeface="Arial"/>
                <a:cs typeface="Arial"/>
                <a:sym typeface="Arial"/>
              </a:rPr>
              <a:t>BLOQUE I: MATERIALES</a:t>
            </a:r>
            <a:endParaRPr b="0" i="0" sz="3200" u="none" cap="none" strike="noStrike">
              <a:solidFill>
                <a:srgbClr val="7F7F7F"/>
              </a:solidFill>
              <a:latin typeface="Arial"/>
              <a:ea typeface="Arial"/>
              <a:cs typeface="Arial"/>
              <a:sym typeface="Arial"/>
            </a:endParaRPr>
          </a:p>
        </p:txBody>
      </p:sp>
      <p:sp>
        <p:nvSpPr>
          <p:cNvPr id="91" name="Google Shape;91;p13"/>
          <p:cNvSpPr txBox="1"/>
          <p:nvPr/>
        </p:nvSpPr>
        <p:spPr>
          <a:xfrm>
            <a:off x="2195736" y="2711822"/>
            <a:ext cx="482453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chemeClr val="dk1"/>
                </a:solidFill>
                <a:latin typeface="Arial"/>
                <a:ea typeface="Arial"/>
                <a:cs typeface="Arial"/>
                <a:sym typeface="Arial"/>
              </a:rPr>
              <a:t>TEMA 4:</a:t>
            </a:r>
            <a:endParaRPr b="0" i="0" sz="3200" u="none" cap="none" strike="noStrike">
              <a:solidFill>
                <a:schemeClr val="dk1"/>
              </a:solidFill>
              <a:latin typeface="Arial"/>
              <a:ea typeface="Arial"/>
              <a:cs typeface="Arial"/>
              <a:sym typeface="Arial"/>
            </a:endParaRPr>
          </a:p>
        </p:txBody>
      </p:sp>
      <p:sp>
        <p:nvSpPr>
          <p:cNvPr id="92" name="Google Shape;92;p13"/>
          <p:cNvSpPr txBox="1"/>
          <p:nvPr/>
        </p:nvSpPr>
        <p:spPr>
          <a:xfrm>
            <a:off x="5292080" y="5939988"/>
            <a:ext cx="352839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rgbClr val="BFBFBF"/>
                </a:solidFill>
                <a:latin typeface="Arial"/>
                <a:ea typeface="Arial"/>
                <a:cs typeface="Arial"/>
                <a:sym typeface="Arial"/>
              </a:rPr>
              <a:t>Daniel Gallardo García</a:t>
            </a:r>
            <a:endParaRPr b="0" i="0" sz="1800" u="none" cap="none" strike="noStrike">
              <a:solidFill>
                <a:srgbClr val="BFBFB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nvSpPr>
        <p:spPr>
          <a:xfrm>
            <a:off x="683568" y="476672"/>
            <a:ext cx="79929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1.2. PROPIEDADES FÍSICAS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Son propiedades que no afectan a las estructuras y composición de un material.</a:t>
            </a:r>
            <a:endParaRPr sz="2400">
              <a:solidFill>
                <a:schemeClr val="dk1"/>
              </a:solidFill>
              <a:latin typeface="Calibri"/>
              <a:ea typeface="Calibri"/>
              <a:cs typeface="Calibri"/>
              <a:sym typeface="Calibri"/>
            </a:endParaRPr>
          </a:p>
        </p:txBody>
      </p:sp>
      <p:sp>
        <p:nvSpPr>
          <p:cNvPr id="155" name="Google Shape;155;p22"/>
          <p:cNvSpPr txBox="1"/>
          <p:nvPr/>
        </p:nvSpPr>
        <p:spPr>
          <a:xfrm>
            <a:off x="683568" y="2435404"/>
            <a:ext cx="7992888" cy="3837782"/>
          </a:xfrm>
          <a:prstGeom prst="rect">
            <a:avLst/>
          </a:prstGeom>
          <a:blipFill rotWithShape="1">
            <a:blip r:embed="rId3">
              <a:alphaModFix/>
            </a:blip>
            <a:stretch>
              <a:fillRect b="0" l="-762" r="-838" t="-79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nvSpPr>
        <p:spPr>
          <a:xfrm>
            <a:off x="683568" y="764704"/>
            <a:ext cx="7992900" cy="501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dk1"/>
                </a:solidFill>
                <a:latin typeface="Calibri"/>
                <a:ea typeface="Calibri"/>
                <a:cs typeface="Calibri"/>
                <a:sym typeface="Calibri"/>
              </a:rPr>
              <a:t>DILATACIÓN TÉRMICA</a:t>
            </a:r>
            <a:r>
              <a:rPr lang="es-ES" sz="2000">
                <a:solidFill>
                  <a:schemeClr val="dk1"/>
                </a:solidFill>
                <a:latin typeface="Calibri"/>
                <a:ea typeface="Calibri"/>
                <a:cs typeface="Calibri"/>
                <a:sym typeface="Calibri"/>
              </a:rPr>
              <a:t>: Cuantifica el cambio de las dimensiones del material debidas a una variación de la temperatura.</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000">
                <a:solidFill>
                  <a:schemeClr val="dk1"/>
                </a:solidFill>
                <a:latin typeface="Calibri"/>
                <a:ea typeface="Calibri"/>
                <a:cs typeface="Calibri"/>
                <a:sym typeface="Calibri"/>
              </a:rPr>
              <a:t>CONDUCTIVIDAD TÉRMICA </a:t>
            </a:r>
            <a:r>
              <a:rPr lang="es-ES" sz="2000">
                <a:solidFill>
                  <a:schemeClr val="dk1"/>
                </a:solidFill>
                <a:latin typeface="Calibri"/>
                <a:ea typeface="Calibri"/>
                <a:cs typeface="Calibri"/>
                <a:sym typeface="Calibri"/>
              </a:rPr>
              <a:t>(</a:t>
            </a:r>
            <a:r>
              <a:rPr i="1" lang="es-ES" sz="2000">
                <a:solidFill>
                  <a:schemeClr val="dk1"/>
                </a:solidFill>
                <a:latin typeface="Calibri"/>
                <a:ea typeface="Calibri"/>
                <a:cs typeface="Calibri"/>
                <a:sym typeface="Calibri"/>
              </a:rPr>
              <a:t>K</a:t>
            </a:r>
            <a:r>
              <a:rPr lang="es-ES" sz="2000">
                <a:solidFill>
                  <a:schemeClr val="dk1"/>
                </a:solidFill>
                <a:latin typeface="Calibri"/>
                <a:ea typeface="Calibri"/>
                <a:cs typeface="Calibri"/>
                <a:sym typeface="Calibri"/>
              </a:rPr>
              <a:t>) : Indica la facilidad con la que el calor se transmite a través del material.</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000">
                <a:solidFill>
                  <a:schemeClr val="dk1"/>
                </a:solidFill>
                <a:latin typeface="Calibri"/>
                <a:ea typeface="Calibri"/>
                <a:cs typeface="Calibri"/>
                <a:sym typeface="Calibri"/>
              </a:rPr>
              <a:t>CONDUCTIVIDAD ELÉCTRICA </a:t>
            </a:r>
            <a:r>
              <a:rPr lang="es-ES" sz="2000">
                <a:solidFill>
                  <a:schemeClr val="dk1"/>
                </a:solidFill>
                <a:latin typeface="Calibri"/>
                <a:ea typeface="Calibri"/>
                <a:cs typeface="Calibri"/>
                <a:sym typeface="Calibri"/>
              </a:rPr>
              <a:t>(σ) : Indica la facilidad que presenta un material para ser atravesado por una corriente eléctrica (es la inversa de la resistividad eléctrica (ρ)).</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000">
                <a:solidFill>
                  <a:schemeClr val="dk1"/>
                </a:solidFill>
                <a:latin typeface="Calibri"/>
                <a:ea typeface="Calibri"/>
                <a:cs typeface="Calibri"/>
                <a:sym typeface="Calibri"/>
              </a:rPr>
              <a:t>TEMPERATURA DE FUSIÓN </a:t>
            </a:r>
            <a:r>
              <a:rPr lang="es-ES" sz="2000">
                <a:solidFill>
                  <a:schemeClr val="dk1"/>
                </a:solidFill>
                <a:latin typeface="Calibri"/>
                <a:ea typeface="Calibri"/>
                <a:cs typeface="Calibri"/>
                <a:sym typeface="Calibri"/>
              </a:rPr>
              <a:t>(T</a:t>
            </a:r>
            <a:r>
              <a:rPr baseline="-25000" lang="es-ES" sz="2000">
                <a:solidFill>
                  <a:schemeClr val="dk1"/>
                </a:solidFill>
                <a:latin typeface="Calibri"/>
                <a:ea typeface="Calibri"/>
                <a:cs typeface="Calibri"/>
                <a:sym typeface="Calibri"/>
              </a:rPr>
              <a:t>f</a:t>
            </a:r>
            <a:r>
              <a:rPr lang="es-ES" sz="2000">
                <a:solidFill>
                  <a:schemeClr val="dk1"/>
                </a:solidFill>
                <a:latin typeface="Calibri"/>
                <a:ea typeface="Calibri"/>
                <a:cs typeface="Calibri"/>
                <a:sym typeface="Calibri"/>
              </a:rPr>
              <a:t>) </a:t>
            </a:r>
            <a:r>
              <a:rPr b="1" lang="es-ES" sz="2000">
                <a:solidFill>
                  <a:schemeClr val="dk1"/>
                </a:solidFill>
                <a:latin typeface="Calibri"/>
                <a:ea typeface="Calibri"/>
                <a:cs typeface="Calibri"/>
                <a:sym typeface="Calibri"/>
              </a:rPr>
              <a:t>Y TEMPERATURA DE EBULLICIÓN </a:t>
            </a:r>
            <a:r>
              <a:rPr lang="es-ES" sz="2000">
                <a:solidFill>
                  <a:schemeClr val="dk1"/>
                </a:solidFill>
                <a:latin typeface="Calibri"/>
                <a:ea typeface="Calibri"/>
                <a:cs typeface="Calibri"/>
                <a:sym typeface="Calibri"/>
              </a:rPr>
              <a:t>(T</a:t>
            </a:r>
            <a:r>
              <a:rPr baseline="-25000" lang="es-ES" sz="2000">
                <a:solidFill>
                  <a:schemeClr val="dk1"/>
                </a:solidFill>
                <a:latin typeface="Calibri"/>
                <a:ea typeface="Calibri"/>
                <a:cs typeface="Calibri"/>
                <a:sym typeface="Calibri"/>
              </a:rPr>
              <a:t>e</a:t>
            </a:r>
            <a:r>
              <a:rPr lang="es-ES" sz="2000">
                <a:solidFill>
                  <a:schemeClr val="dk1"/>
                </a:solidFill>
                <a:latin typeface="Calibri"/>
                <a:ea typeface="Calibri"/>
                <a:cs typeface="Calibri"/>
                <a:sym typeface="Calibri"/>
              </a:rPr>
              <a:t>): Son las temperaturas en las que se produce los cambios de estado.</a:t>
            </a:r>
            <a:endParaRPr sz="2000">
              <a:solidFill>
                <a:schemeClr val="dk1"/>
              </a:solidFill>
              <a:latin typeface="Calibri"/>
              <a:ea typeface="Calibri"/>
              <a:cs typeface="Calibri"/>
              <a:sym typeface="Calibri"/>
            </a:endParaRPr>
          </a:p>
        </p:txBody>
      </p:sp>
      <p:pic>
        <p:nvPicPr>
          <p:cNvPr id="161" name="Google Shape;161;p23"/>
          <p:cNvPicPr preferRelativeResize="0"/>
          <p:nvPr/>
        </p:nvPicPr>
        <p:blipFill rotWithShape="1">
          <a:blip r:embed="rId3">
            <a:alphaModFix/>
          </a:blip>
          <a:srcRect b="0" l="0" r="0" t="0"/>
          <a:stretch/>
        </p:blipFill>
        <p:spPr>
          <a:xfrm>
            <a:off x="2699792" y="1484784"/>
            <a:ext cx="415290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nvSpPr>
        <p:spPr>
          <a:xfrm>
            <a:off x="683568" y="476672"/>
            <a:ext cx="79929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1.3. PROPIEDADES QUÍMICAS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Son propiedades que afectan a la estructura y composición de un material.</a:t>
            </a:r>
            <a:endParaRPr sz="2400">
              <a:solidFill>
                <a:schemeClr val="dk1"/>
              </a:solidFill>
              <a:latin typeface="Calibri"/>
              <a:ea typeface="Calibri"/>
              <a:cs typeface="Calibri"/>
              <a:sym typeface="Calibri"/>
            </a:endParaRPr>
          </a:p>
        </p:txBody>
      </p:sp>
      <p:sp>
        <p:nvSpPr>
          <p:cNvPr id="167" name="Google Shape;167;p24"/>
          <p:cNvSpPr txBox="1"/>
          <p:nvPr/>
        </p:nvSpPr>
        <p:spPr>
          <a:xfrm>
            <a:off x="683568" y="2276872"/>
            <a:ext cx="7992888"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OXIDACIÓN</a:t>
            </a:r>
            <a:r>
              <a:rPr lang="es-ES" sz="2400">
                <a:solidFill>
                  <a:schemeClr val="dk1"/>
                </a:solidFill>
                <a:latin typeface="Calibri"/>
                <a:ea typeface="Calibri"/>
                <a:cs typeface="Calibri"/>
                <a:sym typeface="Calibri"/>
              </a:rPr>
              <a:t>: La oxidación es un fenómeno superficial, produciéndose óxido sobre la superficie del metal. Con un pulido o lijado se puede recuperar sin ningún deterioro la superficie metálica. La oxidación es el proceso previo a la corrosión. Eliminando la oxidación se produce corrosión.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CORROSIÓN</a:t>
            </a:r>
            <a:r>
              <a:rPr lang="es-ES" sz="2400">
                <a:solidFill>
                  <a:schemeClr val="dk1"/>
                </a:solidFill>
                <a:latin typeface="Calibri"/>
                <a:ea typeface="Calibri"/>
                <a:cs typeface="Calibri"/>
                <a:sym typeface="Calibri"/>
              </a:rPr>
              <a:t>: Se produce cuando el metal es atacado electroquímicamente (por óxido u otro agente corrosivo) y se produce un deterioro en el cuerpo del material que hace que se degrade, y por más que se pula, lije o esmerile, la superficie no se puede recuperar, y queda con pequeños pozos, grietas y/o deformaciones.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nvSpPr>
        <p:spPr>
          <a:xfrm>
            <a:off x="683568" y="476672"/>
            <a:ext cx="79929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1.4. PROPIEDADES TECNOLÓGICAS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Indican la mayor o menor disposición de un material para poder ser trabajado de determinada manera.</a:t>
            </a:r>
            <a:endParaRPr sz="2400">
              <a:solidFill>
                <a:schemeClr val="dk1"/>
              </a:solidFill>
              <a:latin typeface="Calibri"/>
              <a:ea typeface="Calibri"/>
              <a:cs typeface="Calibri"/>
              <a:sym typeface="Calibri"/>
            </a:endParaRPr>
          </a:p>
        </p:txBody>
      </p:sp>
      <p:sp>
        <p:nvSpPr>
          <p:cNvPr id="173" name="Google Shape;173;p25"/>
          <p:cNvSpPr txBox="1"/>
          <p:nvPr/>
        </p:nvSpPr>
        <p:spPr>
          <a:xfrm>
            <a:off x="683568" y="2435404"/>
            <a:ext cx="7992888"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MALEABILIDAD</a:t>
            </a:r>
            <a:r>
              <a:rPr lang="es-ES" sz="2400">
                <a:solidFill>
                  <a:schemeClr val="dk1"/>
                </a:solidFill>
                <a:latin typeface="Calibri"/>
                <a:ea typeface="Calibri"/>
                <a:cs typeface="Calibri"/>
                <a:sym typeface="Calibri"/>
              </a:rPr>
              <a:t>: Es la capacidad que presenta un material para ser deformado mediante esfuerzos de compresión (aplastamiento), transformándose en láminas finas.</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DUCTILIDAD</a:t>
            </a:r>
            <a:r>
              <a:rPr lang="es-ES" sz="2400">
                <a:solidFill>
                  <a:schemeClr val="dk1"/>
                </a:solidFill>
                <a:latin typeface="Calibri"/>
                <a:ea typeface="Calibri"/>
                <a:cs typeface="Calibri"/>
                <a:sym typeface="Calibri"/>
              </a:rPr>
              <a:t>: Es la capacidad que presenta un material para ser deformado mediante esfuerzos de tracción (alargamiento), transformándose en hilos.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683568" y="444728"/>
            <a:ext cx="7992900" cy="3047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ACRITUD</a:t>
            </a:r>
            <a:r>
              <a:rPr lang="es-ES" sz="2400">
                <a:solidFill>
                  <a:schemeClr val="dk1"/>
                </a:solidFill>
                <a:latin typeface="Calibri"/>
                <a:ea typeface="Calibri"/>
                <a:cs typeface="Calibri"/>
                <a:sym typeface="Calibri"/>
              </a:rPr>
              <a:t>: Aumento de la dureza, fragilidad y resistencia en ciertos metales como consecuencia de la deformación en frío.</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MAQUINABILIDAD</a:t>
            </a:r>
            <a:r>
              <a:rPr lang="es-ES" sz="2400">
                <a:solidFill>
                  <a:schemeClr val="dk1"/>
                </a:solidFill>
                <a:latin typeface="Calibri"/>
                <a:ea typeface="Calibri"/>
                <a:cs typeface="Calibri"/>
                <a:sym typeface="Calibri"/>
              </a:rPr>
              <a:t>: Facilidad de tiene un cuerpo a dejarse cortar por arranque de viruta.</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COLABILIDAD</a:t>
            </a:r>
            <a:r>
              <a:rPr lang="es-ES" sz="2400">
                <a:solidFill>
                  <a:schemeClr val="dk1"/>
                </a:solidFill>
                <a:latin typeface="Calibri"/>
                <a:ea typeface="Calibri"/>
                <a:cs typeface="Calibri"/>
                <a:sym typeface="Calibri"/>
              </a:rPr>
              <a:t>: Aptitud que tiene material fundido para llenar un molde.</a:t>
            </a:r>
            <a:endParaRPr sz="2400">
              <a:solidFill>
                <a:schemeClr val="dk1"/>
              </a:solidFill>
              <a:latin typeface="Calibri"/>
              <a:ea typeface="Calibri"/>
              <a:cs typeface="Calibri"/>
              <a:sym typeface="Calibri"/>
            </a:endParaRPr>
          </a:p>
        </p:txBody>
      </p:sp>
      <p:pic>
        <p:nvPicPr>
          <p:cNvPr id="179" name="Google Shape;179;p26"/>
          <p:cNvPicPr preferRelativeResize="0"/>
          <p:nvPr/>
        </p:nvPicPr>
        <p:blipFill rotWithShape="1">
          <a:blip r:embed="rId3">
            <a:alphaModFix/>
          </a:blip>
          <a:srcRect b="0" l="0" r="0" t="0"/>
          <a:stretch/>
        </p:blipFill>
        <p:spPr>
          <a:xfrm>
            <a:off x="3851920" y="3933056"/>
            <a:ext cx="5083324" cy="2063485"/>
          </a:xfrm>
          <a:prstGeom prst="rect">
            <a:avLst/>
          </a:prstGeom>
          <a:noFill/>
          <a:ln>
            <a:noFill/>
          </a:ln>
        </p:spPr>
      </p:pic>
      <p:pic>
        <p:nvPicPr>
          <p:cNvPr id="180" name="Google Shape;180;p26"/>
          <p:cNvPicPr preferRelativeResize="0"/>
          <p:nvPr/>
        </p:nvPicPr>
        <p:blipFill rotWithShape="1">
          <a:blip r:embed="rId4">
            <a:alphaModFix/>
          </a:blip>
          <a:srcRect b="0" l="0" r="0" t="0"/>
          <a:stretch/>
        </p:blipFill>
        <p:spPr>
          <a:xfrm>
            <a:off x="666038" y="3828484"/>
            <a:ext cx="2897849" cy="2272628"/>
          </a:xfrm>
          <a:prstGeom prst="rect">
            <a:avLst/>
          </a:prstGeom>
          <a:noFill/>
          <a:ln>
            <a:noFill/>
          </a:ln>
        </p:spPr>
      </p:pic>
      <p:pic>
        <p:nvPicPr>
          <p:cNvPr id="181" name="Google Shape;181;p26"/>
          <p:cNvPicPr preferRelativeResize="0"/>
          <p:nvPr/>
        </p:nvPicPr>
        <p:blipFill rotWithShape="1">
          <a:blip r:embed="rId5">
            <a:alphaModFix/>
          </a:blip>
          <a:srcRect b="0" l="0" r="0" t="0"/>
          <a:stretch/>
        </p:blipFill>
        <p:spPr>
          <a:xfrm flipH="1">
            <a:off x="3563887" y="3880769"/>
            <a:ext cx="136570" cy="21680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nvSpPr>
        <p:spPr>
          <a:xfrm>
            <a:off x="755576" y="980728"/>
            <a:ext cx="74168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2. ENSAYOS</a:t>
            </a:r>
            <a:endParaRPr sz="2800">
              <a:solidFill>
                <a:schemeClr val="dk1"/>
              </a:solidFill>
              <a:latin typeface="Arial"/>
              <a:ea typeface="Arial"/>
              <a:cs typeface="Arial"/>
              <a:sym typeface="Arial"/>
            </a:endParaRPr>
          </a:p>
        </p:txBody>
      </p:sp>
      <p:pic>
        <p:nvPicPr>
          <p:cNvPr id="187" name="Google Shape;187;p27"/>
          <p:cNvPicPr preferRelativeResize="0"/>
          <p:nvPr/>
        </p:nvPicPr>
        <p:blipFill rotWithShape="1">
          <a:blip r:embed="rId3">
            <a:alphaModFix/>
          </a:blip>
          <a:srcRect b="0" l="0" r="0" t="0"/>
          <a:stretch/>
        </p:blipFill>
        <p:spPr>
          <a:xfrm>
            <a:off x="4463988" y="489530"/>
            <a:ext cx="3988604" cy="59320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nvSpPr>
        <p:spPr>
          <a:xfrm>
            <a:off x="683568" y="476672"/>
            <a:ext cx="79929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La </a:t>
            </a:r>
            <a:r>
              <a:rPr b="1" lang="es-ES" sz="2400">
                <a:solidFill>
                  <a:schemeClr val="dk1"/>
                </a:solidFill>
                <a:latin typeface="Calibri"/>
                <a:ea typeface="Calibri"/>
                <a:cs typeface="Calibri"/>
                <a:sym typeface="Calibri"/>
              </a:rPr>
              <a:t>elección del material más adecuado </a:t>
            </a:r>
            <a:r>
              <a:rPr lang="es-ES" sz="2400">
                <a:solidFill>
                  <a:schemeClr val="dk1"/>
                </a:solidFill>
                <a:latin typeface="Calibri"/>
                <a:ea typeface="Calibri"/>
                <a:cs typeface="Calibri"/>
                <a:sym typeface="Calibri"/>
              </a:rPr>
              <a:t>para la construcción de un elemento mecánico o estructural exige el conocimiento previo de sus principales propiedades técnicas.</a:t>
            </a:r>
            <a:endParaRPr sz="2400">
              <a:solidFill>
                <a:schemeClr val="dk1"/>
              </a:solidFill>
              <a:latin typeface="Calibri"/>
              <a:ea typeface="Calibri"/>
              <a:cs typeface="Calibri"/>
              <a:sym typeface="Calibri"/>
            </a:endParaRPr>
          </a:p>
        </p:txBody>
      </p:sp>
      <p:sp>
        <p:nvSpPr>
          <p:cNvPr id="193" name="Google Shape;193;p28"/>
          <p:cNvSpPr txBox="1"/>
          <p:nvPr/>
        </p:nvSpPr>
        <p:spPr>
          <a:xfrm>
            <a:off x="683568" y="2075364"/>
            <a:ext cx="7992888"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Los </a:t>
            </a:r>
            <a:r>
              <a:rPr b="1" lang="es-ES" sz="2400">
                <a:solidFill>
                  <a:schemeClr val="dk1"/>
                </a:solidFill>
                <a:latin typeface="Calibri"/>
                <a:ea typeface="Calibri"/>
                <a:cs typeface="Calibri"/>
                <a:sym typeface="Calibri"/>
              </a:rPr>
              <a:t>ensayos de materiales</a:t>
            </a:r>
            <a:r>
              <a:rPr lang="es-ES" sz="2400">
                <a:solidFill>
                  <a:schemeClr val="dk1"/>
                </a:solidFill>
                <a:latin typeface="Calibri"/>
                <a:ea typeface="Calibri"/>
                <a:cs typeface="Calibri"/>
                <a:sym typeface="Calibri"/>
              </a:rPr>
              <a:t> tienen como objetivo poner de manifiesto las propiedades de los materiales. Estas propiedades pueden ser:</a:t>
            </a:r>
            <a:endParaRPr/>
          </a:p>
          <a:p>
            <a:pPr indent="-342900" lvl="0" marL="342900" marR="0" rtl="0" algn="just">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Características física o químicas</a:t>
            </a:r>
            <a:endParaRPr/>
          </a:p>
          <a:p>
            <a:pPr indent="-342900" lvl="0" marL="342900" marR="0" rtl="0" algn="just">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Aptitud para su conformación por deformación</a:t>
            </a:r>
            <a:endParaRPr/>
          </a:p>
          <a:p>
            <a:pPr indent="-342900" lvl="0" marL="342900" marR="0" rtl="0" algn="just">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Grado de homogeneidad de su estructura</a:t>
            </a:r>
            <a:endParaRPr/>
          </a:p>
          <a:p>
            <a:pPr indent="-342900" lvl="0" marL="342900" marR="0" rtl="0" algn="just">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Su resistencia mecánica</a:t>
            </a:r>
            <a:endParaRPr/>
          </a:p>
          <a:p>
            <a:pPr indent="-342900" lvl="0" marL="342900" marR="0" rtl="0" algn="just">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Su comportamiento en servicio</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nvSpPr>
        <p:spPr>
          <a:xfrm>
            <a:off x="1187624" y="188640"/>
            <a:ext cx="684076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CLASIFICACIÓN DE LOS ENSAYOS DE MATERIALES</a:t>
            </a:r>
            <a:endParaRPr sz="2400">
              <a:solidFill>
                <a:schemeClr val="dk1"/>
              </a:solidFill>
              <a:latin typeface="Calibri"/>
              <a:ea typeface="Calibri"/>
              <a:cs typeface="Calibri"/>
              <a:sym typeface="Calibri"/>
            </a:endParaRPr>
          </a:p>
        </p:txBody>
      </p:sp>
      <p:sp>
        <p:nvSpPr>
          <p:cNvPr id="199" name="Google Shape;199;p29"/>
          <p:cNvSpPr txBox="1"/>
          <p:nvPr/>
        </p:nvSpPr>
        <p:spPr>
          <a:xfrm>
            <a:off x="755576" y="1274640"/>
            <a:ext cx="33123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DESTRUCTIVOS</a:t>
            </a:r>
            <a:endParaRPr sz="2400">
              <a:solidFill>
                <a:schemeClr val="dk1"/>
              </a:solidFill>
              <a:latin typeface="Calibri"/>
              <a:ea typeface="Calibri"/>
              <a:cs typeface="Calibri"/>
              <a:sym typeface="Calibri"/>
            </a:endParaRPr>
          </a:p>
        </p:txBody>
      </p:sp>
      <p:sp>
        <p:nvSpPr>
          <p:cNvPr id="200" name="Google Shape;200;p29"/>
          <p:cNvSpPr txBox="1"/>
          <p:nvPr/>
        </p:nvSpPr>
        <p:spPr>
          <a:xfrm>
            <a:off x="5216193" y="1268760"/>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NO DESTRUCTIVOS</a:t>
            </a:r>
            <a:endParaRPr sz="2400">
              <a:solidFill>
                <a:schemeClr val="dk1"/>
              </a:solidFill>
              <a:latin typeface="Calibri"/>
              <a:ea typeface="Calibri"/>
              <a:cs typeface="Calibri"/>
              <a:sym typeface="Calibri"/>
            </a:endParaRPr>
          </a:p>
        </p:txBody>
      </p:sp>
      <p:cxnSp>
        <p:nvCxnSpPr>
          <p:cNvPr id="201" name="Google Shape;201;p29"/>
          <p:cNvCxnSpPr>
            <a:endCxn id="199" idx="0"/>
          </p:cNvCxnSpPr>
          <p:nvPr/>
        </p:nvCxnSpPr>
        <p:spPr>
          <a:xfrm flipH="1">
            <a:off x="2411760" y="599040"/>
            <a:ext cx="1512300" cy="675600"/>
          </a:xfrm>
          <a:prstGeom prst="straightConnector1">
            <a:avLst/>
          </a:prstGeom>
          <a:noFill/>
          <a:ln cap="flat" cmpd="sng" w="57150">
            <a:solidFill>
              <a:srgbClr val="E36C09"/>
            </a:solidFill>
            <a:prstDash val="solid"/>
            <a:round/>
            <a:headEnd len="sm" w="sm" type="none"/>
            <a:tailEnd len="med" w="med" type="stealth"/>
          </a:ln>
        </p:spPr>
      </p:cxnSp>
      <p:cxnSp>
        <p:nvCxnSpPr>
          <p:cNvPr id="202" name="Google Shape;202;p29"/>
          <p:cNvCxnSpPr>
            <a:endCxn id="200" idx="0"/>
          </p:cNvCxnSpPr>
          <p:nvPr/>
        </p:nvCxnSpPr>
        <p:spPr>
          <a:xfrm>
            <a:off x="5076093" y="598860"/>
            <a:ext cx="1582200" cy="669900"/>
          </a:xfrm>
          <a:prstGeom prst="straightConnector1">
            <a:avLst/>
          </a:prstGeom>
          <a:noFill/>
          <a:ln cap="flat" cmpd="sng" w="57150">
            <a:solidFill>
              <a:srgbClr val="7F7F7F"/>
            </a:solidFill>
            <a:prstDash val="solid"/>
            <a:round/>
            <a:headEnd len="sm" w="sm" type="none"/>
            <a:tailEnd len="med" w="med" type="stealth"/>
          </a:ln>
        </p:spPr>
      </p:cxnSp>
      <p:sp>
        <p:nvSpPr>
          <p:cNvPr id="203" name="Google Shape;203;p29"/>
          <p:cNvSpPr txBox="1"/>
          <p:nvPr/>
        </p:nvSpPr>
        <p:spPr>
          <a:xfrm>
            <a:off x="-612576" y="3059781"/>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MECÁNICOS</a:t>
            </a:r>
            <a:endParaRPr sz="2400">
              <a:solidFill>
                <a:schemeClr val="dk1"/>
              </a:solidFill>
              <a:latin typeface="Calibri"/>
              <a:ea typeface="Calibri"/>
              <a:cs typeface="Calibri"/>
              <a:sym typeface="Calibri"/>
            </a:endParaRPr>
          </a:p>
        </p:txBody>
      </p:sp>
      <p:sp>
        <p:nvSpPr>
          <p:cNvPr id="204" name="Google Shape;204;p29"/>
          <p:cNvSpPr txBox="1"/>
          <p:nvPr/>
        </p:nvSpPr>
        <p:spPr>
          <a:xfrm>
            <a:off x="2339752" y="3059780"/>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TECNOLÓGICOS</a:t>
            </a:r>
            <a:endParaRPr sz="2400">
              <a:solidFill>
                <a:schemeClr val="dk1"/>
              </a:solidFill>
              <a:latin typeface="Calibri"/>
              <a:ea typeface="Calibri"/>
              <a:cs typeface="Calibri"/>
              <a:sym typeface="Calibri"/>
            </a:endParaRPr>
          </a:p>
        </p:txBody>
      </p:sp>
      <p:cxnSp>
        <p:nvCxnSpPr>
          <p:cNvPr id="205" name="Google Shape;205;p29"/>
          <p:cNvCxnSpPr>
            <a:stCxn id="199" idx="2"/>
            <a:endCxn id="203" idx="0"/>
          </p:cNvCxnSpPr>
          <p:nvPr/>
        </p:nvCxnSpPr>
        <p:spPr>
          <a:xfrm flipH="1">
            <a:off x="1043460" y="2105637"/>
            <a:ext cx="1368300" cy="954000"/>
          </a:xfrm>
          <a:prstGeom prst="straightConnector1">
            <a:avLst/>
          </a:prstGeom>
          <a:noFill/>
          <a:ln cap="flat" cmpd="sng" w="57150">
            <a:solidFill>
              <a:srgbClr val="E36C09"/>
            </a:solidFill>
            <a:prstDash val="solid"/>
            <a:round/>
            <a:headEnd len="sm" w="sm" type="none"/>
            <a:tailEnd len="med" w="med" type="stealth"/>
          </a:ln>
        </p:spPr>
      </p:cxnSp>
      <p:cxnSp>
        <p:nvCxnSpPr>
          <p:cNvPr id="206" name="Google Shape;206;p29"/>
          <p:cNvCxnSpPr>
            <a:stCxn id="199" idx="2"/>
            <a:endCxn id="204" idx="0"/>
          </p:cNvCxnSpPr>
          <p:nvPr/>
        </p:nvCxnSpPr>
        <p:spPr>
          <a:xfrm>
            <a:off x="2411760" y="2105637"/>
            <a:ext cx="1370100" cy="954000"/>
          </a:xfrm>
          <a:prstGeom prst="straightConnector1">
            <a:avLst/>
          </a:prstGeom>
          <a:noFill/>
          <a:ln cap="flat" cmpd="sng" w="57150">
            <a:solidFill>
              <a:srgbClr val="E36C09"/>
            </a:solidFill>
            <a:prstDash val="solid"/>
            <a:round/>
            <a:headEnd len="sm" w="sm" type="none"/>
            <a:tailEnd len="med" w="med" type="stealth"/>
          </a:ln>
        </p:spPr>
      </p:cxnSp>
      <p:sp>
        <p:nvSpPr>
          <p:cNvPr id="207" name="Google Shape;207;p29"/>
          <p:cNvSpPr txBox="1"/>
          <p:nvPr/>
        </p:nvSpPr>
        <p:spPr>
          <a:xfrm>
            <a:off x="3995936" y="3951096"/>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ESTRUCTURALES</a:t>
            </a:r>
            <a:endParaRPr sz="2400">
              <a:solidFill>
                <a:schemeClr val="dk1"/>
              </a:solidFill>
              <a:latin typeface="Calibri"/>
              <a:ea typeface="Calibri"/>
              <a:cs typeface="Calibri"/>
              <a:sym typeface="Calibri"/>
            </a:endParaRPr>
          </a:p>
        </p:txBody>
      </p:sp>
      <p:sp>
        <p:nvSpPr>
          <p:cNvPr id="208" name="Google Shape;208;p29"/>
          <p:cNvSpPr txBox="1"/>
          <p:nvPr/>
        </p:nvSpPr>
        <p:spPr>
          <a:xfrm>
            <a:off x="6516216" y="3951095"/>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 DEFECTOS</a:t>
            </a:r>
            <a:endParaRPr sz="2400">
              <a:solidFill>
                <a:schemeClr val="dk1"/>
              </a:solidFill>
              <a:latin typeface="Calibri"/>
              <a:ea typeface="Calibri"/>
              <a:cs typeface="Calibri"/>
              <a:sym typeface="Calibri"/>
            </a:endParaRPr>
          </a:p>
        </p:txBody>
      </p:sp>
      <p:cxnSp>
        <p:nvCxnSpPr>
          <p:cNvPr id="209" name="Google Shape;209;p29"/>
          <p:cNvCxnSpPr>
            <a:stCxn id="200" idx="2"/>
            <a:endCxn id="207" idx="0"/>
          </p:cNvCxnSpPr>
          <p:nvPr/>
        </p:nvCxnSpPr>
        <p:spPr>
          <a:xfrm flipH="1">
            <a:off x="5652093" y="2099757"/>
            <a:ext cx="1006200" cy="1851300"/>
          </a:xfrm>
          <a:prstGeom prst="straightConnector1">
            <a:avLst/>
          </a:prstGeom>
          <a:noFill/>
          <a:ln cap="flat" cmpd="sng" w="57150">
            <a:solidFill>
              <a:srgbClr val="7F7F7F"/>
            </a:solidFill>
            <a:prstDash val="solid"/>
            <a:round/>
            <a:headEnd len="sm" w="sm" type="none"/>
            <a:tailEnd len="med" w="med" type="stealth"/>
          </a:ln>
        </p:spPr>
      </p:cxnSp>
      <p:cxnSp>
        <p:nvCxnSpPr>
          <p:cNvPr id="210" name="Google Shape;210;p29"/>
          <p:cNvCxnSpPr>
            <a:stCxn id="200" idx="2"/>
            <a:endCxn id="208" idx="0"/>
          </p:cNvCxnSpPr>
          <p:nvPr/>
        </p:nvCxnSpPr>
        <p:spPr>
          <a:xfrm>
            <a:off x="6658293" y="2099757"/>
            <a:ext cx="1299900" cy="1851300"/>
          </a:xfrm>
          <a:prstGeom prst="straightConnector1">
            <a:avLst/>
          </a:prstGeom>
          <a:noFill/>
          <a:ln cap="flat" cmpd="sng" w="57150">
            <a:solidFill>
              <a:srgbClr val="7F7F7F"/>
            </a:solidFill>
            <a:prstDash val="solid"/>
            <a:round/>
            <a:headEnd len="sm" w="sm" type="none"/>
            <a:tailEnd len="med" w="med" type="stealth"/>
          </a:ln>
        </p:spPr>
      </p:cxnSp>
      <p:sp>
        <p:nvSpPr>
          <p:cNvPr id="211" name="Google Shape;211;p29"/>
          <p:cNvSpPr txBox="1"/>
          <p:nvPr/>
        </p:nvSpPr>
        <p:spPr>
          <a:xfrm>
            <a:off x="-756592" y="5415607"/>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ESTÁTICOS</a:t>
            </a:r>
            <a:endParaRPr sz="2400">
              <a:solidFill>
                <a:schemeClr val="dk1"/>
              </a:solidFill>
              <a:latin typeface="Calibri"/>
              <a:ea typeface="Calibri"/>
              <a:cs typeface="Calibri"/>
              <a:sym typeface="Calibri"/>
            </a:endParaRPr>
          </a:p>
        </p:txBody>
      </p:sp>
      <p:sp>
        <p:nvSpPr>
          <p:cNvPr id="212" name="Google Shape;212;p29"/>
          <p:cNvSpPr txBox="1"/>
          <p:nvPr/>
        </p:nvSpPr>
        <p:spPr>
          <a:xfrm>
            <a:off x="1187624" y="5415607"/>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DINÁMICOS</a:t>
            </a:r>
            <a:endParaRPr sz="2400">
              <a:solidFill>
                <a:schemeClr val="dk1"/>
              </a:solidFill>
              <a:latin typeface="Calibri"/>
              <a:ea typeface="Calibri"/>
              <a:cs typeface="Calibri"/>
              <a:sym typeface="Calibri"/>
            </a:endParaRPr>
          </a:p>
        </p:txBody>
      </p:sp>
      <p:cxnSp>
        <p:nvCxnSpPr>
          <p:cNvPr id="213" name="Google Shape;213;p29"/>
          <p:cNvCxnSpPr>
            <a:stCxn id="203" idx="2"/>
            <a:endCxn id="211" idx="0"/>
          </p:cNvCxnSpPr>
          <p:nvPr/>
        </p:nvCxnSpPr>
        <p:spPr>
          <a:xfrm flipH="1">
            <a:off x="899608" y="3521446"/>
            <a:ext cx="144000" cy="1894200"/>
          </a:xfrm>
          <a:prstGeom prst="straightConnector1">
            <a:avLst/>
          </a:prstGeom>
          <a:noFill/>
          <a:ln cap="flat" cmpd="sng" w="57150">
            <a:solidFill>
              <a:srgbClr val="FBD4B4"/>
            </a:solidFill>
            <a:prstDash val="solid"/>
            <a:round/>
            <a:headEnd len="sm" w="sm" type="none"/>
            <a:tailEnd len="med" w="med" type="stealth"/>
          </a:ln>
        </p:spPr>
      </p:cxnSp>
      <p:cxnSp>
        <p:nvCxnSpPr>
          <p:cNvPr id="214" name="Google Shape;214;p29"/>
          <p:cNvCxnSpPr>
            <a:stCxn id="203" idx="2"/>
            <a:endCxn id="212" idx="0"/>
          </p:cNvCxnSpPr>
          <p:nvPr/>
        </p:nvCxnSpPr>
        <p:spPr>
          <a:xfrm>
            <a:off x="1043608" y="3521446"/>
            <a:ext cx="1586100" cy="1894200"/>
          </a:xfrm>
          <a:prstGeom prst="straightConnector1">
            <a:avLst/>
          </a:prstGeom>
          <a:noFill/>
          <a:ln cap="flat" cmpd="sng" w="57150">
            <a:solidFill>
              <a:srgbClr val="FBD4B4"/>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nvSpPr>
        <p:spPr>
          <a:xfrm>
            <a:off x="1187624" y="188640"/>
            <a:ext cx="684076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CLASIFICACIÓN DE LOS ENSAYOS DE MATERIALES</a:t>
            </a:r>
            <a:endParaRPr sz="2400">
              <a:solidFill>
                <a:schemeClr val="dk1"/>
              </a:solidFill>
              <a:latin typeface="Calibri"/>
              <a:ea typeface="Calibri"/>
              <a:cs typeface="Calibri"/>
              <a:sym typeface="Calibri"/>
            </a:endParaRPr>
          </a:p>
        </p:txBody>
      </p:sp>
      <p:sp>
        <p:nvSpPr>
          <p:cNvPr id="220" name="Google Shape;220;p30"/>
          <p:cNvSpPr txBox="1"/>
          <p:nvPr/>
        </p:nvSpPr>
        <p:spPr>
          <a:xfrm>
            <a:off x="755576" y="1274640"/>
            <a:ext cx="33123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DESTRUCTIVOS</a:t>
            </a:r>
            <a:endParaRPr sz="2400">
              <a:solidFill>
                <a:schemeClr val="dk1"/>
              </a:solidFill>
              <a:latin typeface="Calibri"/>
              <a:ea typeface="Calibri"/>
              <a:cs typeface="Calibri"/>
              <a:sym typeface="Calibri"/>
            </a:endParaRPr>
          </a:p>
        </p:txBody>
      </p:sp>
      <p:sp>
        <p:nvSpPr>
          <p:cNvPr id="221" name="Google Shape;221;p30"/>
          <p:cNvSpPr txBox="1"/>
          <p:nvPr/>
        </p:nvSpPr>
        <p:spPr>
          <a:xfrm>
            <a:off x="5216193" y="1268760"/>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NO DESTRUCTIVOS</a:t>
            </a:r>
            <a:endParaRPr sz="2400">
              <a:solidFill>
                <a:schemeClr val="dk1"/>
              </a:solidFill>
              <a:latin typeface="Calibri"/>
              <a:ea typeface="Calibri"/>
              <a:cs typeface="Calibri"/>
              <a:sym typeface="Calibri"/>
            </a:endParaRPr>
          </a:p>
        </p:txBody>
      </p:sp>
      <p:cxnSp>
        <p:nvCxnSpPr>
          <p:cNvPr id="222" name="Google Shape;222;p30"/>
          <p:cNvCxnSpPr>
            <a:endCxn id="220" idx="0"/>
          </p:cNvCxnSpPr>
          <p:nvPr/>
        </p:nvCxnSpPr>
        <p:spPr>
          <a:xfrm flipH="1">
            <a:off x="2411760" y="599040"/>
            <a:ext cx="1512300" cy="675600"/>
          </a:xfrm>
          <a:prstGeom prst="straightConnector1">
            <a:avLst/>
          </a:prstGeom>
          <a:noFill/>
          <a:ln cap="flat" cmpd="sng" w="57150">
            <a:solidFill>
              <a:srgbClr val="E36C09"/>
            </a:solidFill>
            <a:prstDash val="solid"/>
            <a:round/>
            <a:headEnd len="sm" w="sm" type="none"/>
            <a:tailEnd len="med" w="med" type="stealth"/>
          </a:ln>
        </p:spPr>
      </p:cxnSp>
      <p:cxnSp>
        <p:nvCxnSpPr>
          <p:cNvPr id="223" name="Google Shape;223;p30"/>
          <p:cNvCxnSpPr>
            <a:endCxn id="221" idx="0"/>
          </p:cNvCxnSpPr>
          <p:nvPr/>
        </p:nvCxnSpPr>
        <p:spPr>
          <a:xfrm>
            <a:off x="5076093" y="598860"/>
            <a:ext cx="1582200" cy="669900"/>
          </a:xfrm>
          <a:prstGeom prst="straightConnector1">
            <a:avLst/>
          </a:prstGeom>
          <a:noFill/>
          <a:ln cap="flat" cmpd="sng" w="57150">
            <a:solidFill>
              <a:srgbClr val="7F7F7F"/>
            </a:solidFill>
            <a:prstDash val="solid"/>
            <a:round/>
            <a:headEnd len="sm" w="sm" type="none"/>
            <a:tailEnd len="med" w="med" type="stealth"/>
          </a:ln>
        </p:spPr>
      </p:cxnSp>
      <p:sp>
        <p:nvSpPr>
          <p:cNvPr id="224" name="Google Shape;224;p30"/>
          <p:cNvSpPr txBox="1"/>
          <p:nvPr/>
        </p:nvSpPr>
        <p:spPr>
          <a:xfrm>
            <a:off x="-612576" y="3059781"/>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MECÁNICOS</a:t>
            </a:r>
            <a:endParaRPr sz="2400">
              <a:solidFill>
                <a:schemeClr val="dk1"/>
              </a:solidFill>
              <a:latin typeface="Calibri"/>
              <a:ea typeface="Calibri"/>
              <a:cs typeface="Calibri"/>
              <a:sym typeface="Calibri"/>
            </a:endParaRPr>
          </a:p>
        </p:txBody>
      </p:sp>
      <p:sp>
        <p:nvSpPr>
          <p:cNvPr id="225" name="Google Shape;225;p30"/>
          <p:cNvSpPr txBox="1"/>
          <p:nvPr/>
        </p:nvSpPr>
        <p:spPr>
          <a:xfrm>
            <a:off x="2339752" y="3059780"/>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TECNOLÓGICOS</a:t>
            </a:r>
            <a:endParaRPr sz="2400">
              <a:solidFill>
                <a:schemeClr val="dk1"/>
              </a:solidFill>
              <a:latin typeface="Calibri"/>
              <a:ea typeface="Calibri"/>
              <a:cs typeface="Calibri"/>
              <a:sym typeface="Calibri"/>
            </a:endParaRPr>
          </a:p>
        </p:txBody>
      </p:sp>
      <p:cxnSp>
        <p:nvCxnSpPr>
          <p:cNvPr id="226" name="Google Shape;226;p30"/>
          <p:cNvCxnSpPr>
            <a:stCxn id="220" idx="2"/>
            <a:endCxn id="224" idx="0"/>
          </p:cNvCxnSpPr>
          <p:nvPr/>
        </p:nvCxnSpPr>
        <p:spPr>
          <a:xfrm flipH="1">
            <a:off x="1043460" y="2105637"/>
            <a:ext cx="1368300" cy="954000"/>
          </a:xfrm>
          <a:prstGeom prst="straightConnector1">
            <a:avLst/>
          </a:prstGeom>
          <a:noFill/>
          <a:ln cap="flat" cmpd="sng" w="57150">
            <a:solidFill>
              <a:srgbClr val="E36C09"/>
            </a:solidFill>
            <a:prstDash val="solid"/>
            <a:round/>
            <a:headEnd len="sm" w="sm" type="none"/>
            <a:tailEnd len="med" w="med" type="stealth"/>
          </a:ln>
        </p:spPr>
      </p:cxnSp>
      <p:cxnSp>
        <p:nvCxnSpPr>
          <p:cNvPr id="227" name="Google Shape;227;p30"/>
          <p:cNvCxnSpPr>
            <a:stCxn id="220" idx="2"/>
            <a:endCxn id="225" idx="0"/>
          </p:cNvCxnSpPr>
          <p:nvPr/>
        </p:nvCxnSpPr>
        <p:spPr>
          <a:xfrm>
            <a:off x="2411760" y="2105637"/>
            <a:ext cx="1370100" cy="954000"/>
          </a:xfrm>
          <a:prstGeom prst="straightConnector1">
            <a:avLst/>
          </a:prstGeom>
          <a:noFill/>
          <a:ln cap="flat" cmpd="sng" w="57150">
            <a:solidFill>
              <a:srgbClr val="E36C09"/>
            </a:solidFill>
            <a:prstDash val="solid"/>
            <a:round/>
            <a:headEnd len="sm" w="sm" type="none"/>
            <a:tailEnd len="med" w="med" type="stealth"/>
          </a:ln>
        </p:spPr>
      </p:cxnSp>
      <p:sp>
        <p:nvSpPr>
          <p:cNvPr id="228" name="Google Shape;228;p30"/>
          <p:cNvSpPr txBox="1"/>
          <p:nvPr/>
        </p:nvSpPr>
        <p:spPr>
          <a:xfrm>
            <a:off x="3995936" y="3951096"/>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ESTRUCTURALES</a:t>
            </a:r>
            <a:endParaRPr sz="2400">
              <a:solidFill>
                <a:schemeClr val="dk1"/>
              </a:solidFill>
              <a:latin typeface="Calibri"/>
              <a:ea typeface="Calibri"/>
              <a:cs typeface="Calibri"/>
              <a:sym typeface="Calibri"/>
            </a:endParaRPr>
          </a:p>
        </p:txBody>
      </p:sp>
      <p:sp>
        <p:nvSpPr>
          <p:cNvPr id="229" name="Google Shape;229;p30"/>
          <p:cNvSpPr txBox="1"/>
          <p:nvPr/>
        </p:nvSpPr>
        <p:spPr>
          <a:xfrm>
            <a:off x="6516216" y="3951095"/>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 DEFECTOS</a:t>
            </a:r>
            <a:endParaRPr sz="2400">
              <a:solidFill>
                <a:schemeClr val="dk1"/>
              </a:solidFill>
              <a:latin typeface="Calibri"/>
              <a:ea typeface="Calibri"/>
              <a:cs typeface="Calibri"/>
              <a:sym typeface="Calibri"/>
            </a:endParaRPr>
          </a:p>
        </p:txBody>
      </p:sp>
      <p:cxnSp>
        <p:nvCxnSpPr>
          <p:cNvPr id="230" name="Google Shape;230;p30"/>
          <p:cNvCxnSpPr>
            <a:stCxn id="221" idx="2"/>
            <a:endCxn id="228" idx="0"/>
          </p:cNvCxnSpPr>
          <p:nvPr/>
        </p:nvCxnSpPr>
        <p:spPr>
          <a:xfrm flipH="1">
            <a:off x="5652093" y="2099757"/>
            <a:ext cx="1006200" cy="1851300"/>
          </a:xfrm>
          <a:prstGeom prst="straightConnector1">
            <a:avLst/>
          </a:prstGeom>
          <a:noFill/>
          <a:ln cap="flat" cmpd="sng" w="57150">
            <a:solidFill>
              <a:srgbClr val="7F7F7F"/>
            </a:solidFill>
            <a:prstDash val="solid"/>
            <a:round/>
            <a:headEnd len="sm" w="sm" type="none"/>
            <a:tailEnd len="med" w="med" type="stealth"/>
          </a:ln>
        </p:spPr>
      </p:cxnSp>
      <p:cxnSp>
        <p:nvCxnSpPr>
          <p:cNvPr id="231" name="Google Shape;231;p30"/>
          <p:cNvCxnSpPr>
            <a:stCxn id="221" idx="2"/>
            <a:endCxn id="229" idx="0"/>
          </p:cNvCxnSpPr>
          <p:nvPr/>
        </p:nvCxnSpPr>
        <p:spPr>
          <a:xfrm>
            <a:off x="6658293" y="2099757"/>
            <a:ext cx="1299900" cy="1851300"/>
          </a:xfrm>
          <a:prstGeom prst="straightConnector1">
            <a:avLst/>
          </a:prstGeom>
          <a:noFill/>
          <a:ln cap="flat" cmpd="sng" w="57150">
            <a:solidFill>
              <a:srgbClr val="7F7F7F"/>
            </a:solidFill>
            <a:prstDash val="solid"/>
            <a:round/>
            <a:headEnd len="sm" w="sm" type="none"/>
            <a:tailEnd len="med" w="med" type="stealth"/>
          </a:ln>
        </p:spPr>
      </p:cxnSp>
      <p:sp>
        <p:nvSpPr>
          <p:cNvPr id="232" name="Google Shape;232;p30"/>
          <p:cNvSpPr txBox="1"/>
          <p:nvPr/>
        </p:nvSpPr>
        <p:spPr>
          <a:xfrm>
            <a:off x="-756592" y="5415607"/>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ESTÁTICOS</a:t>
            </a:r>
            <a:endParaRPr sz="2400">
              <a:solidFill>
                <a:schemeClr val="dk1"/>
              </a:solidFill>
              <a:latin typeface="Calibri"/>
              <a:ea typeface="Calibri"/>
              <a:cs typeface="Calibri"/>
              <a:sym typeface="Calibri"/>
            </a:endParaRPr>
          </a:p>
        </p:txBody>
      </p:sp>
      <p:sp>
        <p:nvSpPr>
          <p:cNvPr id="233" name="Google Shape;233;p30"/>
          <p:cNvSpPr txBox="1"/>
          <p:nvPr/>
        </p:nvSpPr>
        <p:spPr>
          <a:xfrm>
            <a:off x="1187624" y="5415607"/>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DINÁMICOS</a:t>
            </a:r>
            <a:endParaRPr sz="2400">
              <a:solidFill>
                <a:schemeClr val="dk1"/>
              </a:solidFill>
              <a:latin typeface="Calibri"/>
              <a:ea typeface="Calibri"/>
              <a:cs typeface="Calibri"/>
              <a:sym typeface="Calibri"/>
            </a:endParaRPr>
          </a:p>
        </p:txBody>
      </p:sp>
      <p:cxnSp>
        <p:nvCxnSpPr>
          <p:cNvPr id="234" name="Google Shape;234;p30"/>
          <p:cNvCxnSpPr>
            <a:stCxn id="224" idx="2"/>
            <a:endCxn id="232" idx="0"/>
          </p:cNvCxnSpPr>
          <p:nvPr/>
        </p:nvCxnSpPr>
        <p:spPr>
          <a:xfrm flipH="1">
            <a:off x="899608" y="3521446"/>
            <a:ext cx="144000" cy="1894200"/>
          </a:xfrm>
          <a:prstGeom prst="straightConnector1">
            <a:avLst/>
          </a:prstGeom>
          <a:noFill/>
          <a:ln cap="flat" cmpd="sng" w="57150">
            <a:solidFill>
              <a:srgbClr val="FBD4B4"/>
            </a:solidFill>
            <a:prstDash val="solid"/>
            <a:round/>
            <a:headEnd len="sm" w="sm" type="none"/>
            <a:tailEnd len="med" w="med" type="stealth"/>
          </a:ln>
        </p:spPr>
      </p:cxnSp>
      <p:cxnSp>
        <p:nvCxnSpPr>
          <p:cNvPr id="235" name="Google Shape;235;p30"/>
          <p:cNvCxnSpPr>
            <a:stCxn id="224" idx="2"/>
            <a:endCxn id="233" idx="0"/>
          </p:cNvCxnSpPr>
          <p:nvPr/>
        </p:nvCxnSpPr>
        <p:spPr>
          <a:xfrm>
            <a:off x="1043608" y="3521446"/>
            <a:ext cx="1586100" cy="1894200"/>
          </a:xfrm>
          <a:prstGeom prst="straightConnector1">
            <a:avLst/>
          </a:prstGeom>
          <a:noFill/>
          <a:ln cap="flat" cmpd="sng" w="57150">
            <a:solidFill>
              <a:srgbClr val="FBD4B4"/>
            </a:solidFill>
            <a:prstDash val="solid"/>
            <a:round/>
            <a:headEnd len="sm" w="sm" type="none"/>
            <a:tailEnd len="med" w="med" type="stealth"/>
          </a:ln>
        </p:spPr>
      </p:cxnSp>
      <p:sp>
        <p:nvSpPr>
          <p:cNvPr id="236" name="Google Shape;236;p30"/>
          <p:cNvSpPr txBox="1"/>
          <p:nvPr/>
        </p:nvSpPr>
        <p:spPr>
          <a:xfrm>
            <a:off x="467544" y="764704"/>
            <a:ext cx="7992888" cy="4893647"/>
          </a:xfrm>
          <a:prstGeom prst="rect">
            <a:avLst/>
          </a:prstGeom>
          <a:solidFill>
            <a:srgbClr val="DAEEF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Según el fin que se persiga, los ensayos pueden ser:</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Ensayos Científicos</a:t>
            </a:r>
            <a:r>
              <a:rPr lang="es-ES" sz="2400">
                <a:solidFill>
                  <a:schemeClr val="dk1"/>
                </a:solidFill>
                <a:latin typeface="Calibri"/>
                <a:ea typeface="Calibri"/>
                <a:cs typeface="Calibri"/>
                <a:sym typeface="Calibri"/>
              </a:rPr>
              <a:t>: destinados a…</a:t>
            </a:r>
            <a:endParaRPr/>
          </a:p>
          <a:p>
            <a:pPr indent="-342900" lvl="1" marL="8001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Conocer las propiedades de un nuevo material</a:t>
            </a:r>
            <a:endParaRPr/>
          </a:p>
          <a:p>
            <a:pPr indent="-342900" lvl="1" marL="8001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Estudiar la influencia de la composición química</a:t>
            </a:r>
            <a:endParaRPr/>
          </a:p>
          <a:p>
            <a:pPr indent="-342900" lvl="1" marL="8001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Poner a punto nuevos métodos de ensayo</a:t>
            </a:r>
            <a:endParaRPr/>
          </a:p>
          <a:p>
            <a:pPr indent="-342900" lvl="1" marL="8001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Ensayar las piezas que han fallado en servicio para conocer las causas y evitarlas</a:t>
            </a:r>
            <a:endParaRPr/>
          </a:p>
          <a:p>
            <a:pPr indent="-190500" lvl="1" marL="8001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Ensayos Técnicos</a:t>
            </a:r>
            <a:r>
              <a:rPr lang="es-ES" sz="2400">
                <a:solidFill>
                  <a:schemeClr val="dk1"/>
                </a:solidFill>
                <a:latin typeface="Calibri"/>
                <a:ea typeface="Calibri"/>
                <a:cs typeface="Calibri"/>
                <a:sym typeface="Calibri"/>
              </a:rPr>
              <a:t>: destinados a controlar la producción de forma que satisfagan ciertas normas perfectamente definidas. Se efectúan durante el proceso de fabricación en los laboratorios de fábrica y deben ser rápidos, sencillos y exactos.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nvSpPr>
        <p:spPr>
          <a:xfrm>
            <a:off x="1187624" y="188640"/>
            <a:ext cx="684076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CLASIFICACIÓN DE LOS ENSAYOS DE MATERIALES</a:t>
            </a:r>
            <a:endParaRPr sz="2400">
              <a:solidFill>
                <a:schemeClr val="dk1"/>
              </a:solidFill>
              <a:latin typeface="Calibri"/>
              <a:ea typeface="Calibri"/>
              <a:cs typeface="Calibri"/>
              <a:sym typeface="Calibri"/>
            </a:endParaRPr>
          </a:p>
        </p:txBody>
      </p:sp>
      <p:sp>
        <p:nvSpPr>
          <p:cNvPr id="242" name="Google Shape;242;p31"/>
          <p:cNvSpPr txBox="1"/>
          <p:nvPr/>
        </p:nvSpPr>
        <p:spPr>
          <a:xfrm>
            <a:off x="755576" y="1274640"/>
            <a:ext cx="33123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DESTRUCTIVOS</a:t>
            </a:r>
            <a:endParaRPr sz="2400">
              <a:solidFill>
                <a:schemeClr val="dk1"/>
              </a:solidFill>
              <a:latin typeface="Calibri"/>
              <a:ea typeface="Calibri"/>
              <a:cs typeface="Calibri"/>
              <a:sym typeface="Calibri"/>
            </a:endParaRPr>
          </a:p>
        </p:txBody>
      </p:sp>
      <p:sp>
        <p:nvSpPr>
          <p:cNvPr id="243" name="Google Shape;243;p31"/>
          <p:cNvSpPr txBox="1"/>
          <p:nvPr/>
        </p:nvSpPr>
        <p:spPr>
          <a:xfrm>
            <a:off x="5216193" y="1268760"/>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NO DESTRUCTIVOS</a:t>
            </a:r>
            <a:endParaRPr sz="2400">
              <a:solidFill>
                <a:schemeClr val="dk1"/>
              </a:solidFill>
              <a:latin typeface="Calibri"/>
              <a:ea typeface="Calibri"/>
              <a:cs typeface="Calibri"/>
              <a:sym typeface="Calibri"/>
            </a:endParaRPr>
          </a:p>
        </p:txBody>
      </p:sp>
      <p:cxnSp>
        <p:nvCxnSpPr>
          <p:cNvPr id="244" name="Google Shape;244;p31"/>
          <p:cNvCxnSpPr>
            <a:endCxn id="242" idx="0"/>
          </p:cNvCxnSpPr>
          <p:nvPr/>
        </p:nvCxnSpPr>
        <p:spPr>
          <a:xfrm flipH="1">
            <a:off x="2411760" y="599040"/>
            <a:ext cx="1512300" cy="675600"/>
          </a:xfrm>
          <a:prstGeom prst="straightConnector1">
            <a:avLst/>
          </a:prstGeom>
          <a:noFill/>
          <a:ln cap="flat" cmpd="sng" w="57150">
            <a:solidFill>
              <a:srgbClr val="E36C09"/>
            </a:solidFill>
            <a:prstDash val="solid"/>
            <a:round/>
            <a:headEnd len="sm" w="sm" type="none"/>
            <a:tailEnd len="med" w="med" type="stealth"/>
          </a:ln>
        </p:spPr>
      </p:cxnSp>
      <p:cxnSp>
        <p:nvCxnSpPr>
          <p:cNvPr id="245" name="Google Shape;245;p31"/>
          <p:cNvCxnSpPr>
            <a:endCxn id="243" idx="0"/>
          </p:cNvCxnSpPr>
          <p:nvPr/>
        </p:nvCxnSpPr>
        <p:spPr>
          <a:xfrm>
            <a:off x="5076093" y="598860"/>
            <a:ext cx="1582200" cy="669900"/>
          </a:xfrm>
          <a:prstGeom prst="straightConnector1">
            <a:avLst/>
          </a:prstGeom>
          <a:noFill/>
          <a:ln cap="flat" cmpd="sng" w="57150">
            <a:solidFill>
              <a:srgbClr val="7F7F7F"/>
            </a:solidFill>
            <a:prstDash val="solid"/>
            <a:round/>
            <a:headEnd len="sm" w="sm" type="none"/>
            <a:tailEnd len="med" w="med" type="stealth"/>
          </a:ln>
        </p:spPr>
      </p:cxnSp>
      <p:sp>
        <p:nvSpPr>
          <p:cNvPr id="246" name="Google Shape;246;p31"/>
          <p:cNvSpPr txBox="1"/>
          <p:nvPr/>
        </p:nvSpPr>
        <p:spPr>
          <a:xfrm>
            <a:off x="-612576" y="3059781"/>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MECÁNICOS</a:t>
            </a:r>
            <a:endParaRPr sz="2400">
              <a:solidFill>
                <a:schemeClr val="dk1"/>
              </a:solidFill>
              <a:latin typeface="Calibri"/>
              <a:ea typeface="Calibri"/>
              <a:cs typeface="Calibri"/>
              <a:sym typeface="Calibri"/>
            </a:endParaRPr>
          </a:p>
        </p:txBody>
      </p:sp>
      <p:sp>
        <p:nvSpPr>
          <p:cNvPr id="247" name="Google Shape;247;p31"/>
          <p:cNvSpPr txBox="1"/>
          <p:nvPr/>
        </p:nvSpPr>
        <p:spPr>
          <a:xfrm>
            <a:off x="2339752" y="3059780"/>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TECNOLÓGICOS</a:t>
            </a:r>
            <a:endParaRPr sz="2400">
              <a:solidFill>
                <a:schemeClr val="dk1"/>
              </a:solidFill>
              <a:latin typeface="Calibri"/>
              <a:ea typeface="Calibri"/>
              <a:cs typeface="Calibri"/>
              <a:sym typeface="Calibri"/>
            </a:endParaRPr>
          </a:p>
        </p:txBody>
      </p:sp>
      <p:cxnSp>
        <p:nvCxnSpPr>
          <p:cNvPr id="248" name="Google Shape;248;p31"/>
          <p:cNvCxnSpPr>
            <a:stCxn id="242" idx="2"/>
            <a:endCxn id="246" idx="0"/>
          </p:cNvCxnSpPr>
          <p:nvPr/>
        </p:nvCxnSpPr>
        <p:spPr>
          <a:xfrm flipH="1">
            <a:off x="1043460" y="2105637"/>
            <a:ext cx="1368300" cy="954000"/>
          </a:xfrm>
          <a:prstGeom prst="straightConnector1">
            <a:avLst/>
          </a:prstGeom>
          <a:noFill/>
          <a:ln cap="flat" cmpd="sng" w="57150">
            <a:solidFill>
              <a:srgbClr val="E36C09"/>
            </a:solidFill>
            <a:prstDash val="solid"/>
            <a:round/>
            <a:headEnd len="sm" w="sm" type="none"/>
            <a:tailEnd len="med" w="med" type="stealth"/>
          </a:ln>
        </p:spPr>
      </p:cxnSp>
      <p:cxnSp>
        <p:nvCxnSpPr>
          <p:cNvPr id="249" name="Google Shape;249;p31"/>
          <p:cNvCxnSpPr>
            <a:stCxn id="242" idx="2"/>
            <a:endCxn id="247" idx="0"/>
          </p:cNvCxnSpPr>
          <p:nvPr/>
        </p:nvCxnSpPr>
        <p:spPr>
          <a:xfrm>
            <a:off x="2411760" y="2105637"/>
            <a:ext cx="1370100" cy="954000"/>
          </a:xfrm>
          <a:prstGeom prst="straightConnector1">
            <a:avLst/>
          </a:prstGeom>
          <a:noFill/>
          <a:ln cap="flat" cmpd="sng" w="57150">
            <a:solidFill>
              <a:srgbClr val="E36C09"/>
            </a:solidFill>
            <a:prstDash val="solid"/>
            <a:round/>
            <a:headEnd len="sm" w="sm" type="none"/>
            <a:tailEnd len="med" w="med" type="stealth"/>
          </a:ln>
        </p:spPr>
      </p:cxnSp>
      <p:sp>
        <p:nvSpPr>
          <p:cNvPr id="250" name="Google Shape;250;p31"/>
          <p:cNvSpPr txBox="1"/>
          <p:nvPr/>
        </p:nvSpPr>
        <p:spPr>
          <a:xfrm>
            <a:off x="3995936" y="3951096"/>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ESTRUCTURALES</a:t>
            </a:r>
            <a:endParaRPr sz="2400">
              <a:solidFill>
                <a:schemeClr val="dk1"/>
              </a:solidFill>
              <a:latin typeface="Calibri"/>
              <a:ea typeface="Calibri"/>
              <a:cs typeface="Calibri"/>
              <a:sym typeface="Calibri"/>
            </a:endParaRPr>
          </a:p>
        </p:txBody>
      </p:sp>
      <p:sp>
        <p:nvSpPr>
          <p:cNvPr id="251" name="Google Shape;251;p31"/>
          <p:cNvSpPr txBox="1"/>
          <p:nvPr/>
        </p:nvSpPr>
        <p:spPr>
          <a:xfrm>
            <a:off x="6516216" y="3951095"/>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 DEFECTOS</a:t>
            </a:r>
            <a:endParaRPr sz="2400">
              <a:solidFill>
                <a:schemeClr val="dk1"/>
              </a:solidFill>
              <a:latin typeface="Calibri"/>
              <a:ea typeface="Calibri"/>
              <a:cs typeface="Calibri"/>
              <a:sym typeface="Calibri"/>
            </a:endParaRPr>
          </a:p>
        </p:txBody>
      </p:sp>
      <p:cxnSp>
        <p:nvCxnSpPr>
          <p:cNvPr id="252" name="Google Shape;252;p31"/>
          <p:cNvCxnSpPr>
            <a:stCxn id="243" idx="2"/>
            <a:endCxn id="250" idx="0"/>
          </p:cNvCxnSpPr>
          <p:nvPr/>
        </p:nvCxnSpPr>
        <p:spPr>
          <a:xfrm flipH="1">
            <a:off x="5652093" y="2099757"/>
            <a:ext cx="1006200" cy="1851300"/>
          </a:xfrm>
          <a:prstGeom prst="straightConnector1">
            <a:avLst/>
          </a:prstGeom>
          <a:noFill/>
          <a:ln cap="flat" cmpd="sng" w="57150">
            <a:solidFill>
              <a:srgbClr val="7F7F7F"/>
            </a:solidFill>
            <a:prstDash val="solid"/>
            <a:round/>
            <a:headEnd len="sm" w="sm" type="none"/>
            <a:tailEnd len="med" w="med" type="stealth"/>
          </a:ln>
        </p:spPr>
      </p:cxnSp>
      <p:cxnSp>
        <p:nvCxnSpPr>
          <p:cNvPr id="253" name="Google Shape;253;p31"/>
          <p:cNvCxnSpPr>
            <a:stCxn id="243" idx="2"/>
            <a:endCxn id="251" idx="0"/>
          </p:cNvCxnSpPr>
          <p:nvPr/>
        </p:nvCxnSpPr>
        <p:spPr>
          <a:xfrm>
            <a:off x="6658293" y="2099757"/>
            <a:ext cx="1299900" cy="1851300"/>
          </a:xfrm>
          <a:prstGeom prst="straightConnector1">
            <a:avLst/>
          </a:prstGeom>
          <a:noFill/>
          <a:ln cap="flat" cmpd="sng" w="57150">
            <a:solidFill>
              <a:srgbClr val="7F7F7F"/>
            </a:solidFill>
            <a:prstDash val="solid"/>
            <a:round/>
            <a:headEnd len="sm" w="sm" type="none"/>
            <a:tailEnd len="med" w="med" type="stealth"/>
          </a:ln>
        </p:spPr>
      </p:cxnSp>
      <p:sp>
        <p:nvSpPr>
          <p:cNvPr id="254" name="Google Shape;254;p31"/>
          <p:cNvSpPr txBox="1"/>
          <p:nvPr/>
        </p:nvSpPr>
        <p:spPr>
          <a:xfrm>
            <a:off x="-756592" y="5415607"/>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ESTÁTICOS</a:t>
            </a:r>
            <a:endParaRPr sz="2400">
              <a:solidFill>
                <a:schemeClr val="dk1"/>
              </a:solidFill>
              <a:latin typeface="Calibri"/>
              <a:ea typeface="Calibri"/>
              <a:cs typeface="Calibri"/>
              <a:sym typeface="Calibri"/>
            </a:endParaRPr>
          </a:p>
        </p:txBody>
      </p:sp>
      <p:sp>
        <p:nvSpPr>
          <p:cNvPr id="255" name="Google Shape;255;p31"/>
          <p:cNvSpPr txBox="1"/>
          <p:nvPr/>
        </p:nvSpPr>
        <p:spPr>
          <a:xfrm>
            <a:off x="1187624" y="5415607"/>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DINÁMICOS</a:t>
            </a:r>
            <a:endParaRPr sz="2400">
              <a:solidFill>
                <a:schemeClr val="dk1"/>
              </a:solidFill>
              <a:latin typeface="Calibri"/>
              <a:ea typeface="Calibri"/>
              <a:cs typeface="Calibri"/>
              <a:sym typeface="Calibri"/>
            </a:endParaRPr>
          </a:p>
        </p:txBody>
      </p:sp>
      <p:cxnSp>
        <p:nvCxnSpPr>
          <p:cNvPr id="256" name="Google Shape;256;p31"/>
          <p:cNvCxnSpPr>
            <a:stCxn id="246" idx="2"/>
            <a:endCxn id="254" idx="0"/>
          </p:cNvCxnSpPr>
          <p:nvPr/>
        </p:nvCxnSpPr>
        <p:spPr>
          <a:xfrm flipH="1">
            <a:off x="899608" y="3521446"/>
            <a:ext cx="144000" cy="1894200"/>
          </a:xfrm>
          <a:prstGeom prst="straightConnector1">
            <a:avLst/>
          </a:prstGeom>
          <a:noFill/>
          <a:ln cap="flat" cmpd="sng" w="57150">
            <a:solidFill>
              <a:srgbClr val="FBD4B4"/>
            </a:solidFill>
            <a:prstDash val="solid"/>
            <a:round/>
            <a:headEnd len="sm" w="sm" type="none"/>
            <a:tailEnd len="med" w="med" type="stealth"/>
          </a:ln>
        </p:spPr>
      </p:cxnSp>
      <p:cxnSp>
        <p:nvCxnSpPr>
          <p:cNvPr id="257" name="Google Shape;257;p31"/>
          <p:cNvCxnSpPr>
            <a:stCxn id="246" idx="2"/>
            <a:endCxn id="255" idx="0"/>
          </p:cNvCxnSpPr>
          <p:nvPr/>
        </p:nvCxnSpPr>
        <p:spPr>
          <a:xfrm>
            <a:off x="1043608" y="3521446"/>
            <a:ext cx="1586100" cy="1894200"/>
          </a:xfrm>
          <a:prstGeom prst="straightConnector1">
            <a:avLst/>
          </a:prstGeom>
          <a:noFill/>
          <a:ln cap="flat" cmpd="sng" w="57150">
            <a:solidFill>
              <a:srgbClr val="FBD4B4"/>
            </a:solidFill>
            <a:prstDash val="solid"/>
            <a:round/>
            <a:headEnd len="sm" w="sm" type="none"/>
            <a:tailEnd len="med" w="med" type="stealth"/>
          </a:ln>
        </p:spPr>
      </p:cxnSp>
      <p:sp>
        <p:nvSpPr>
          <p:cNvPr id="258" name="Google Shape;258;p31"/>
          <p:cNvSpPr txBox="1"/>
          <p:nvPr/>
        </p:nvSpPr>
        <p:spPr>
          <a:xfrm>
            <a:off x="341530" y="2228784"/>
            <a:ext cx="4140460" cy="2308324"/>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Inutilizan el material o la probeta empleada como muestra. Sirven para determinar características mecánicas y tecnológicas.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9" name="Google Shape;259;p31"/>
          <p:cNvSpPr txBox="1"/>
          <p:nvPr/>
        </p:nvSpPr>
        <p:spPr>
          <a:xfrm>
            <a:off x="4752020" y="2204864"/>
            <a:ext cx="4140460" cy="2308324"/>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Permiten el control de todas las piezas fabricadas al no existir rotura. Sirven para detectar defectos interiores, grietas y heterogeneidades.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827584" y="2780928"/>
            <a:ext cx="7920880" cy="34163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AutoNum type="arabicPeriod"/>
            </a:pPr>
            <a:r>
              <a:rPr b="0" i="0" lang="es-ES" sz="2400" u="sng" cap="none" strike="noStrike">
                <a:solidFill>
                  <a:schemeClr val="dk1"/>
                </a:solidFill>
                <a:latin typeface="Arial"/>
                <a:ea typeface="Arial"/>
                <a:cs typeface="Arial"/>
                <a:sym typeface="Arial"/>
                <a:hlinkClick action="ppaction://hlinksldjump" r:id="rId3">
                  <a:extLst>
                    <a:ext uri="{A12FA001-AC4F-418D-AE19-62706E023703}">
                      <ahyp:hlinkClr val="tx"/>
                    </a:ext>
                  </a:extLst>
                </a:hlinkClick>
              </a:rPr>
              <a:t>PROPIEDADES DE LOS MATERIALES</a:t>
            </a:r>
            <a:endParaRPr b="0" i="0" sz="2400" u="none" cap="none" strike="noStrike">
              <a:solidFill>
                <a:schemeClr val="dk1"/>
              </a:solidFill>
              <a:latin typeface="Arial"/>
              <a:ea typeface="Arial"/>
              <a:cs typeface="Arial"/>
              <a:sym typeface="Arial"/>
            </a:endParaRPr>
          </a:p>
          <a:p>
            <a:pPr indent="-457200" lvl="0" marL="457200" marR="0" rtl="0" algn="l">
              <a:spcBef>
                <a:spcPts val="0"/>
              </a:spcBef>
              <a:spcAft>
                <a:spcPts val="0"/>
              </a:spcAft>
              <a:buClr>
                <a:schemeClr val="dk1"/>
              </a:buClr>
              <a:buSzPts val="2400"/>
              <a:buFont typeface="Arial"/>
              <a:buAutoNum type="arabicPeriod"/>
            </a:pPr>
            <a:r>
              <a:rPr b="0" i="0" lang="es-ES" sz="2400" u="sng" cap="none" strike="noStrike">
                <a:solidFill>
                  <a:schemeClr val="dk1"/>
                </a:solidFill>
                <a:latin typeface="Arial"/>
                <a:ea typeface="Arial"/>
                <a:cs typeface="Arial"/>
                <a:sym typeface="Arial"/>
                <a:hlinkClick action="ppaction://hlinksldjump" r:id="rId4">
                  <a:extLst>
                    <a:ext uri="{A12FA001-AC4F-418D-AE19-62706E023703}">
                      <ahyp:hlinkClr val="tx"/>
                    </a:ext>
                  </a:extLst>
                </a:hlinkClick>
              </a:rPr>
              <a:t>ENSAYOS</a:t>
            </a:r>
            <a:endParaRPr b="0" i="0" sz="2400" u="none" cap="none" strike="noStrike">
              <a:solidFill>
                <a:schemeClr val="dk1"/>
              </a:solidFill>
              <a:latin typeface="Arial"/>
              <a:ea typeface="Arial"/>
              <a:cs typeface="Arial"/>
              <a:sym typeface="Arial"/>
            </a:endParaRPr>
          </a:p>
          <a:p>
            <a:pPr indent="-457200" lvl="1" marL="914400" marR="0" rtl="0" algn="l">
              <a:spcBef>
                <a:spcPts val="0"/>
              </a:spcBef>
              <a:spcAft>
                <a:spcPts val="0"/>
              </a:spcAft>
              <a:buClr>
                <a:schemeClr val="dk1"/>
              </a:buClr>
              <a:buSzPts val="2400"/>
              <a:buFont typeface="Arial"/>
              <a:buChar char="•"/>
            </a:pPr>
            <a:r>
              <a:rPr b="0" i="0" lang="es-ES" sz="2400" u="sng" cap="none" strike="noStrike">
                <a:solidFill>
                  <a:schemeClr val="dk1"/>
                </a:solidFill>
                <a:latin typeface="Arial"/>
                <a:ea typeface="Arial"/>
                <a:cs typeface="Arial"/>
                <a:sym typeface="Arial"/>
                <a:hlinkClick action="ppaction://hlinksldjump" r:id="rId5">
                  <a:extLst>
                    <a:ext uri="{A12FA001-AC4F-418D-AE19-62706E023703}">
                      <ahyp:hlinkClr val="tx"/>
                    </a:ext>
                  </a:extLst>
                </a:hlinkClick>
              </a:rPr>
              <a:t>Ensayo de Dureza Brinell</a:t>
            </a:r>
            <a:endParaRPr b="0" i="0" sz="2400" u="none" cap="none" strike="noStrike">
              <a:solidFill>
                <a:schemeClr val="dk1"/>
              </a:solidFill>
              <a:latin typeface="Arial"/>
              <a:ea typeface="Arial"/>
              <a:cs typeface="Arial"/>
              <a:sym typeface="Arial"/>
            </a:endParaRPr>
          </a:p>
          <a:p>
            <a:pPr indent="-457200" lvl="1" marL="914400" marR="0" rtl="0" algn="l">
              <a:spcBef>
                <a:spcPts val="0"/>
              </a:spcBef>
              <a:spcAft>
                <a:spcPts val="0"/>
              </a:spcAft>
              <a:buClr>
                <a:schemeClr val="dk1"/>
              </a:buClr>
              <a:buSzPts val="2400"/>
              <a:buFont typeface="Arial"/>
              <a:buChar char="•"/>
            </a:pPr>
            <a:r>
              <a:rPr b="0" i="0" lang="es-ES" sz="2400" u="sng" cap="none" strike="noStrike">
                <a:solidFill>
                  <a:schemeClr val="dk1"/>
                </a:solidFill>
                <a:latin typeface="Arial"/>
                <a:ea typeface="Arial"/>
                <a:cs typeface="Arial"/>
                <a:sym typeface="Arial"/>
                <a:hlinkClick action="ppaction://hlinksldjump" r:id="rId6">
                  <a:extLst>
                    <a:ext uri="{A12FA001-AC4F-418D-AE19-62706E023703}">
                      <ahyp:hlinkClr val="tx"/>
                    </a:ext>
                  </a:extLst>
                </a:hlinkClick>
              </a:rPr>
              <a:t>Ensayo de Dureza Vickers</a:t>
            </a:r>
            <a:endParaRPr b="0" i="0" sz="2400" u="none" cap="none" strike="noStrike">
              <a:solidFill>
                <a:schemeClr val="dk1"/>
              </a:solidFill>
              <a:latin typeface="Arial"/>
              <a:ea typeface="Arial"/>
              <a:cs typeface="Arial"/>
              <a:sym typeface="Arial"/>
            </a:endParaRPr>
          </a:p>
          <a:p>
            <a:pPr indent="-457200" lvl="1" marL="914400" marR="0" rtl="0" algn="l">
              <a:spcBef>
                <a:spcPts val="0"/>
              </a:spcBef>
              <a:spcAft>
                <a:spcPts val="0"/>
              </a:spcAft>
              <a:buClr>
                <a:schemeClr val="dk1"/>
              </a:buClr>
              <a:buSzPts val="2400"/>
              <a:buFont typeface="Arial"/>
              <a:buChar char="•"/>
            </a:pPr>
            <a:r>
              <a:rPr b="0" i="0" lang="es-ES" sz="2400" u="sng" cap="none" strike="noStrike">
                <a:solidFill>
                  <a:schemeClr val="dk1"/>
                </a:solidFill>
                <a:latin typeface="Arial"/>
                <a:ea typeface="Arial"/>
                <a:cs typeface="Arial"/>
                <a:sym typeface="Arial"/>
                <a:hlinkClick action="ppaction://hlinksldjump" r:id="rId7">
                  <a:extLst>
                    <a:ext uri="{A12FA001-AC4F-418D-AE19-62706E023703}">
                      <ahyp:hlinkClr val="tx"/>
                    </a:ext>
                  </a:extLst>
                </a:hlinkClick>
              </a:rPr>
              <a:t>Ensayo de Dureza Rockwell</a:t>
            </a:r>
            <a:endParaRPr b="0" i="0" sz="2400" u="none" cap="none" strike="noStrike">
              <a:solidFill>
                <a:schemeClr val="dk1"/>
              </a:solidFill>
              <a:latin typeface="Arial"/>
              <a:ea typeface="Arial"/>
              <a:cs typeface="Arial"/>
              <a:sym typeface="Arial"/>
            </a:endParaRPr>
          </a:p>
          <a:p>
            <a:pPr indent="-457200" lvl="1" marL="914400" marR="0" rtl="0" algn="l">
              <a:spcBef>
                <a:spcPts val="0"/>
              </a:spcBef>
              <a:spcAft>
                <a:spcPts val="0"/>
              </a:spcAft>
              <a:buClr>
                <a:schemeClr val="dk1"/>
              </a:buClr>
              <a:buSzPts val="2400"/>
              <a:buFont typeface="Arial"/>
              <a:buChar char="•"/>
            </a:pPr>
            <a:r>
              <a:rPr b="0" i="0" lang="es-ES" sz="2400" u="sng" cap="none" strike="noStrike">
                <a:solidFill>
                  <a:schemeClr val="dk1"/>
                </a:solidFill>
                <a:latin typeface="Arial"/>
                <a:ea typeface="Arial"/>
                <a:cs typeface="Arial"/>
                <a:sym typeface="Arial"/>
                <a:hlinkClick action="ppaction://hlinksldjump" r:id="rId8">
                  <a:extLst>
                    <a:ext uri="{A12FA001-AC4F-418D-AE19-62706E023703}">
                      <ahyp:hlinkClr val="tx"/>
                    </a:ext>
                  </a:extLst>
                </a:hlinkClick>
              </a:rPr>
              <a:t>Ensayo de Tracción</a:t>
            </a:r>
            <a:endParaRPr b="0" i="0" sz="2400" u="none" cap="none" strike="noStrike">
              <a:solidFill>
                <a:schemeClr val="dk1"/>
              </a:solidFill>
              <a:latin typeface="Arial"/>
              <a:ea typeface="Arial"/>
              <a:cs typeface="Arial"/>
              <a:sym typeface="Arial"/>
            </a:endParaRPr>
          </a:p>
          <a:p>
            <a:pPr indent="-457200" lvl="1" marL="914400" marR="0" rtl="0" algn="l">
              <a:spcBef>
                <a:spcPts val="0"/>
              </a:spcBef>
              <a:spcAft>
                <a:spcPts val="0"/>
              </a:spcAft>
              <a:buClr>
                <a:schemeClr val="dk1"/>
              </a:buClr>
              <a:buSzPts val="2400"/>
              <a:buFont typeface="Arial"/>
              <a:buChar char="•"/>
            </a:pPr>
            <a:r>
              <a:rPr b="0" i="0" lang="es-ES" sz="2400" u="sng" cap="none" strike="noStrike">
                <a:solidFill>
                  <a:schemeClr val="dk1"/>
                </a:solidFill>
                <a:latin typeface="Arial"/>
                <a:ea typeface="Arial"/>
                <a:cs typeface="Arial"/>
                <a:sym typeface="Arial"/>
                <a:hlinkClick action="ppaction://hlinksldjump" r:id="rId9">
                  <a:extLst>
                    <a:ext uri="{A12FA001-AC4F-418D-AE19-62706E023703}">
                      <ahyp:hlinkClr val="tx"/>
                    </a:ext>
                  </a:extLst>
                </a:hlinkClick>
              </a:rPr>
              <a:t>Ensayo de Resiliencia o Charpy</a:t>
            </a:r>
            <a:endParaRPr b="0" i="0" sz="2400" u="none" cap="none" strike="noStrike">
              <a:solidFill>
                <a:schemeClr val="dk1"/>
              </a:solidFill>
              <a:latin typeface="Arial"/>
              <a:ea typeface="Arial"/>
              <a:cs typeface="Arial"/>
              <a:sym typeface="Arial"/>
            </a:endParaRPr>
          </a:p>
          <a:p>
            <a:pPr indent="-304800" lvl="1" marL="9144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1" marL="9144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 name="Google Shape;98;p14"/>
          <p:cNvSpPr txBox="1"/>
          <p:nvPr/>
        </p:nvSpPr>
        <p:spPr>
          <a:xfrm>
            <a:off x="1763688" y="1484784"/>
            <a:ext cx="561662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200" u="none" cap="none" strike="noStrike">
                <a:solidFill>
                  <a:srgbClr val="7F7F7F"/>
                </a:solidFill>
                <a:latin typeface="Arial"/>
                <a:ea typeface="Arial"/>
                <a:cs typeface="Arial"/>
                <a:sym typeface="Arial"/>
              </a:rPr>
              <a:t>ÍNDICE</a:t>
            </a:r>
            <a:endParaRPr b="0" i="0" sz="3200" u="none" cap="none" strike="noStrike">
              <a:solidFill>
                <a:srgbClr val="7F7F7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nvSpPr>
        <p:spPr>
          <a:xfrm>
            <a:off x="1187624" y="188640"/>
            <a:ext cx="6840760"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CLASIFICACIÓN DE LOS ENSAYOS DE MATERIALES</a:t>
            </a:r>
            <a:endParaRPr sz="2400">
              <a:solidFill>
                <a:schemeClr val="dk1"/>
              </a:solidFill>
              <a:latin typeface="Calibri"/>
              <a:ea typeface="Calibri"/>
              <a:cs typeface="Calibri"/>
              <a:sym typeface="Calibri"/>
            </a:endParaRPr>
          </a:p>
        </p:txBody>
      </p:sp>
      <p:sp>
        <p:nvSpPr>
          <p:cNvPr id="265" name="Google Shape;265;p32"/>
          <p:cNvSpPr txBox="1"/>
          <p:nvPr/>
        </p:nvSpPr>
        <p:spPr>
          <a:xfrm>
            <a:off x="755576" y="1274640"/>
            <a:ext cx="33123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DESTRUCTIVOS</a:t>
            </a:r>
            <a:endParaRPr sz="2400">
              <a:solidFill>
                <a:schemeClr val="dk1"/>
              </a:solidFill>
              <a:latin typeface="Calibri"/>
              <a:ea typeface="Calibri"/>
              <a:cs typeface="Calibri"/>
              <a:sym typeface="Calibri"/>
            </a:endParaRPr>
          </a:p>
        </p:txBody>
      </p:sp>
      <p:sp>
        <p:nvSpPr>
          <p:cNvPr id="266" name="Google Shape;266;p32"/>
          <p:cNvSpPr txBox="1"/>
          <p:nvPr/>
        </p:nvSpPr>
        <p:spPr>
          <a:xfrm>
            <a:off x="5216193" y="1268760"/>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NO DESTRUCTIVOS</a:t>
            </a:r>
            <a:endParaRPr sz="2400">
              <a:solidFill>
                <a:schemeClr val="dk1"/>
              </a:solidFill>
              <a:latin typeface="Calibri"/>
              <a:ea typeface="Calibri"/>
              <a:cs typeface="Calibri"/>
              <a:sym typeface="Calibri"/>
            </a:endParaRPr>
          </a:p>
        </p:txBody>
      </p:sp>
      <p:cxnSp>
        <p:nvCxnSpPr>
          <p:cNvPr id="267" name="Google Shape;267;p32"/>
          <p:cNvCxnSpPr>
            <a:endCxn id="265" idx="0"/>
          </p:cNvCxnSpPr>
          <p:nvPr/>
        </p:nvCxnSpPr>
        <p:spPr>
          <a:xfrm flipH="1">
            <a:off x="2411760" y="599040"/>
            <a:ext cx="1512300" cy="675600"/>
          </a:xfrm>
          <a:prstGeom prst="straightConnector1">
            <a:avLst/>
          </a:prstGeom>
          <a:noFill/>
          <a:ln cap="flat" cmpd="sng" w="57150">
            <a:solidFill>
              <a:srgbClr val="E36C09"/>
            </a:solidFill>
            <a:prstDash val="solid"/>
            <a:round/>
            <a:headEnd len="sm" w="sm" type="none"/>
            <a:tailEnd len="med" w="med" type="stealth"/>
          </a:ln>
        </p:spPr>
      </p:cxnSp>
      <p:cxnSp>
        <p:nvCxnSpPr>
          <p:cNvPr id="268" name="Google Shape;268;p32"/>
          <p:cNvCxnSpPr>
            <a:endCxn id="266" idx="0"/>
          </p:cNvCxnSpPr>
          <p:nvPr/>
        </p:nvCxnSpPr>
        <p:spPr>
          <a:xfrm>
            <a:off x="5076093" y="598860"/>
            <a:ext cx="1582200" cy="669900"/>
          </a:xfrm>
          <a:prstGeom prst="straightConnector1">
            <a:avLst/>
          </a:prstGeom>
          <a:noFill/>
          <a:ln cap="flat" cmpd="sng" w="57150">
            <a:solidFill>
              <a:srgbClr val="7F7F7F"/>
            </a:solidFill>
            <a:prstDash val="solid"/>
            <a:round/>
            <a:headEnd len="sm" w="sm" type="none"/>
            <a:tailEnd len="med" w="med" type="stealth"/>
          </a:ln>
        </p:spPr>
      </p:cxnSp>
      <p:sp>
        <p:nvSpPr>
          <p:cNvPr id="269" name="Google Shape;269;p32"/>
          <p:cNvSpPr txBox="1"/>
          <p:nvPr/>
        </p:nvSpPr>
        <p:spPr>
          <a:xfrm>
            <a:off x="-612576" y="3059781"/>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MECÁNICOS</a:t>
            </a:r>
            <a:endParaRPr sz="2400">
              <a:solidFill>
                <a:schemeClr val="dk1"/>
              </a:solidFill>
              <a:latin typeface="Calibri"/>
              <a:ea typeface="Calibri"/>
              <a:cs typeface="Calibri"/>
              <a:sym typeface="Calibri"/>
            </a:endParaRPr>
          </a:p>
        </p:txBody>
      </p:sp>
      <p:sp>
        <p:nvSpPr>
          <p:cNvPr id="270" name="Google Shape;270;p32"/>
          <p:cNvSpPr txBox="1"/>
          <p:nvPr/>
        </p:nvSpPr>
        <p:spPr>
          <a:xfrm>
            <a:off x="2339752" y="3059780"/>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TECNOLÓGICOS</a:t>
            </a:r>
            <a:endParaRPr sz="2400">
              <a:solidFill>
                <a:schemeClr val="dk1"/>
              </a:solidFill>
              <a:latin typeface="Calibri"/>
              <a:ea typeface="Calibri"/>
              <a:cs typeface="Calibri"/>
              <a:sym typeface="Calibri"/>
            </a:endParaRPr>
          </a:p>
        </p:txBody>
      </p:sp>
      <p:cxnSp>
        <p:nvCxnSpPr>
          <p:cNvPr id="271" name="Google Shape;271;p32"/>
          <p:cNvCxnSpPr>
            <a:stCxn id="265" idx="2"/>
            <a:endCxn id="269" idx="0"/>
          </p:cNvCxnSpPr>
          <p:nvPr/>
        </p:nvCxnSpPr>
        <p:spPr>
          <a:xfrm flipH="1">
            <a:off x="1043460" y="2105637"/>
            <a:ext cx="1368300" cy="954000"/>
          </a:xfrm>
          <a:prstGeom prst="straightConnector1">
            <a:avLst/>
          </a:prstGeom>
          <a:noFill/>
          <a:ln cap="flat" cmpd="sng" w="57150">
            <a:solidFill>
              <a:srgbClr val="E36C09"/>
            </a:solidFill>
            <a:prstDash val="solid"/>
            <a:round/>
            <a:headEnd len="sm" w="sm" type="none"/>
            <a:tailEnd len="med" w="med" type="stealth"/>
          </a:ln>
        </p:spPr>
      </p:cxnSp>
      <p:cxnSp>
        <p:nvCxnSpPr>
          <p:cNvPr id="272" name="Google Shape;272;p32"/>
          <p:cNvCxnSpPr>
            <a:stCxn id="265" idx="2"/>
            <a:endCxn id="270" idx="0"/>
          </p:cNvCxnSpPr>
          <p:nvPr/>
        </p:nvCxnSpPr>
        <p:spPr>
          <a:xfrm>
            <a:off x="2411760" y="2105637"/>
            <a:ext cx="1370100" cy="954000"/>
          </a:xfrm>
          <a:prstGeom prst="straightConnector1">
            <a:avLst/>
          </a:prstGeom>
          <a:noFill/>
          <a:ln cap="flat" cmpd="sng" w="57150">
            <a:solidFill>
              <a:srgbClr val="E36C09"/>
            </a:solidFill>
            <a:prstDash val="solid"/>
            <a:round/>
            <a:headEnd len="sm" w="sm" type="none"/>
            <a:tailEnd len="med" w="med" type="stealth"/>
          </a:ln>
        </p:spPr>
      </p:cxnSp>
      <p:sp>
        <p:nvSpPr>
          <p:cNvPr id="273" name="Google Shape;273;p32"/>
          <p:cNvSpPr txBox="1"/>
          <p:nvPr/>
        </p:nvSpPr>
        <p:spPr>
          <a:xfrm>
            <a:off x="3995936" y="3951096"/>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ESTRUCTURALES</a:t>
            </a:r>
            <a:endParaRPr sz="2400">
              <a:solidFill>
                <a:schemeClr val="dk1"/>
              </a:solidFill>
              <a:latin typeface="Calibri"/>
              <a:ea typeface="Calibri"/>
              <a:cs typeface="Calibri"/>
              <a:sym typeface="Calibri"/>
            </a:endParaRPr>
          </a:p>
        </p:txBody>
      </p:sp>
      <p:sp>
        <p:nvSpPr>
          <p:cNvPr id="274" name="Google Shape;274;p32"/>
          <p:cNvSpPr txBox="1"/>
          <p:nvPr/>
        </p:nvSpPr>
        <p:spPr>
          <a:xfrm>
            <a:off x="6516216" y="3951095"/>
            <a:ext cx="28841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ENSAYOS DE DEFECTOS</a:t>
            </a:r>
            <a:endParaRPr sz="2400">
              <a:solidFill>
                <a:schemeClr val="dk1"/>
              </a:solidFill>
              <a:latin typeface="Calibri"/>
              <a:ea typeface="Calibri"/>
              <a:cs typeface="Calibri"/>
              <a:sym typeface="Calibri"/>
            </a:endParaRPr>
          </a:p>
        </p:txBody>
      </p:sp>
      <p:cxnSp>
        <p:nvCxnSpPr>
          <p:cNvPr id="275" name="Google Shape;275;p32"/>
          <p:cNvCxnSpPr>
            <a:stCxn id="266" idx="2"/>
            <a:endCxn id="273" idx="0"/>
          </p:cNvCxnSpPr>
          <p:nvPr/>
        </p:nvCxnSpPr>
        <p:spPr>
          <a:xfrm flipH="1">
            <a:off x="5652093" y="2099757"/>
            <a:ext cx="1006200" cy="1851300"/>
          </a:xfrm>
          <a:prstGeom prst="straightConnector1">
            <a:avLst/>
          </a:prstGeom>
          <a:noFill/>
          <a:ln cap="flat" cmpd="sng" w="57150">
            <a:solidFill>
              <a:srgbClr val="7F7F7F"/>
            </a:solidFill>
            <a:prstDash val="solid"/>
            <a:round/>
            <a:headEnd len="sm" w="sm" type="none"/>
            <a:tailEnd len="med" w="med" type="stealth"/>
          </a:ln>
        </p:spPr>
      </p:cxnSp>
      <p:cxnSp>
        <p:nvCxnSpPr>
          <p:cNvPr id="276" name="Google Shape;276;p32"/>
          <p:cNvCxnSpPr>
            <a:stCxn id="266" idx="2"/>
            <a:endCxn id="274" idx="0"/>
          </p:cNvCxnSpPr>
          <p:nvPr/>
        </p:nvCxnSpPr>
        <p:spPr>
          <a:xfrm>
            <a:off x="6658293" y="2099757"/>
            <a:ext cx="1299900" cy="1851300"/>
          </a:xfrm>
          <a:prstGeom prst="straightConnector1">
            <a:avLst/>
          </a:prstGeom>
          <a:noFill/>
          <a:ln cap="flat" cmpd="sng" w="57150">
            <a:solidFill>
              <a:srgbClr val="7F7F7F"/>
            </a:solidFill>
            <a:prstDash val="solid"/>
            <a:round/>
            <a:headEnd len="sm" w="sm" type="none"/>
            <a:tailEnd len="med" w="med" type="stealth"/>
          </a:ln>
        </p:spPr>
      </p:cxnSp>
      <p:sp>
        <p:nvSpPr>
          <p:cNvPr id="277" name="Google Shape;277;p32"/>
          <p:cNvSpPr txBox="1"/>
          <p:nvPr/>
        </p:nvSpPr>
        <p:spPr>
          <a:xfrm>
            <a:off x="-756592" y="5415607"/>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ESTÁTICOS</a:t>
            </a:r>
            <a:endParaRPr sz="2400">
              <a:solidFill>
                <a:schemeClr val="dk1"/>
              </a:solidFill>
              <a:latin typeface="Calibri"/>
              <a:ea typeface="Calibri"/>
              <a:cs typeface="Calibri"/>
              <a:sym typeface="Calibri"/>
            </a:endParaRPr>
          </a:p>
        </p:txBody>
      </p:sp>
      <p:sp>
        <p:nvSpPr>
          <p:cNvPr id="278" name="Google Shape;278;p32"/>
          <p:cNvSpPr txBox="1"/>
          <p:nvPr/>
        </p:nvSpPr>
        <p:spPr>
          <a:xfrm>
            <a:off x="1187624" y="5415607"/>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DINÁMICOS</a:t>
            </a:r>
            <a:endParaRPr sz="2400">
              <a:solidFill>
                <a:schemeClr val="dk1"/>
              </a:solidFill>
              <a:latin typeface="Calibri"/>
              <a:ea typeface="Calibri"/>
              <a:cs typeface="Calibri"/>
              <a:sym typeface="Calibri"/>
            </a:endParaRPr>
          </a:p>
        </p:txBody>
      </p:sp>
      <p:cxnSp>
        <p:nvCxnSpPr>
          <p:cNvPr id="279" name="Google Shape;279;p32"/>
          <p:cNvCxnSpPr>
            <a:stCxn id="269" idx="2"/>
            <a:endCxn id="277" idx="0"/>
          </p:cNvCxnSpPr>
          <p:nvPr/>
        </p:nvCxnSpPr>
        <p:spPr>
          <a:xfrm flipH="1">
            <a:off x="899608" y="3521446"/>
            <a:ext cx="144000" cy="1894200"/>
          </a:xfrm>
          <a:prstGeom prst="straightConnector1">
            <a:avLst/>
          </a:prstGeom>
          <a:noFill/>
          <a:ln cap="flat" cmpd="sng" w="57150">
            <a:solidFill>
              <a:srgbClr val="FBD4B4"/>
            </a:solidFill>
            <a:prstDash val="solid"/>
            <a:round/>
            <a:headEnd len="sm" w="sm" type="none"/>
            <a:tailEnd len="med" w="med" type="stealth"/>
          </a:ln>
        </p:spPr>
      </p:cxnSp>
      <p:cxnSp>
        <p:nvCxnSpPr>
          <p:cNvPr id="280" name="Google Shape;280;p32"/>
          <p:cNvCxnSpPr>
            <a:stCxn id="269" idx="2"/>
            <a:endCxn id="278" idx="0"/>
          </p:cNvCxnSpPr>
          <p:nvPr/>
        </p:nvCxnSpPr>
        <p:spPr>
          <a:xfrm>
            <a:off x="1043608" y="3521446"/>
            <a:ext cx="1586100" cy="1894200"/>
          </a:xfrm>
          <a:prstGeom prst="straightConnector1">
            <a:avLst/>
          </a:prstGeom>
          <a:noFill/>
          <a:ln cap="flat" cmpd="sng" w="57150">
            <a:solidFill>
              <a:srgbClr val="FBD4B4"/>
            </a:solidFill>
            <a:prstDash val="solid"/>
            <a:round/>
            <a:headEnd len="sm" w="sm" type="none"/>
            <a:tailEnd len="med" w="med" type="stealth"/>
          </a:ln>
        </p:spPr>
      </p:cxnSp>
      <p:sp>
        <p:nvSpPr>
          <p:cNvPr id="281" name="Google Shape;281;p32"/>
          <p:cNvSpPr txBox="1"/>
          <p:nvPr/>
        </p:nvSpPr>
        <p:spPr>
          <a:xfrm>
            <a:off x="171722" y="3521446"/>
            <a:ext cx="8720758" cy="1754326"/>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Mecánicos: sus objetivos son:</a:t>
            </a:r>
            <a:endParaRPr/>
          </a:p>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Conocer las características elásticas y de resistencia de los materiales en probetas normalizadas.</a:t>
            </a:r>
            <a:endParaRPr/>
          </a:p>
          <a:p>
            <a:pPr indent="-342900" lvl="0" marL="34290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Determinar experimentalmente las tensiones que se desarrollan en piezas determinadas o prototipos cuando son sometidos a esfuerzos análogos a los soportados en servicio.</a:t>
            </a:r>
            <a:endParaRPr/>
          </a:p>
        </p:txBody>
      </p:sp>
      <p:sp>
        <p:nvSpPr>
          <p:cNvPr id="282" name="Google Shape;282;p32"/>
          <p:cNvSpPr txBox="1"/>
          <p:nvPr/>
        </p:nvSpPr>
        <p:spPr>
          <a:xfrm>
            <a:off x="3708873" y="5415607"/>
            <a:ext cx="3886493" cy="923330"/>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Dinámicos: la carga es aplicada de forma brusca o es alternativamente variable con el tiempo.</a:t>
            </a:r>
            <a:endParaRPr/>
          </a:p>
        </p:txBody>
      </p:sp>
      <p:sp>
        <p:nvSpPr>
          <p:cNvPr id="283" name="Google Shape;283;p32"/>
          <p:cNvSpPr txBox="1"/>
          <p:nvPr/>
        </p:nvSpPr>
        <p:spPr>
          <a:xfrm>
            <a:off x="205413" y="5788789"/>
            <a:ext cx="3262506" cy="923330"/>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Estáticos: la carga que se aplica es constante o progresivamente creciente.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nvSpPr>
        <p:spPr>
          <a:xfrm>
            <a:off x="1187624" y="188640"/>
            <a:ext cx="6840760"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000">
                <a:solidFill>
                  <a:schemeClr val="dk1"/>
                </a:solidFill>
                <a:latin typeface="Calibri"/>
                <a:ea typeface="Calibri"/>
                <a:cs typeface="Calibri"/>
                <a:sym typeface="Calibri"/>
              </a:rPr>
              <a:t>CLASIFICACIÓN DE LOS ENSAYOS DE MATERIALES</a:t>
            </a:r>
            <a:endParaRPr sz="2000">
              <a:solidFill>
                <a:schemeClr val="dk1"/>
              </a:solidFill>
              <a:latin typeface="Calibri"/>
              <a:ea typeface="Calibri"/>
              <a:cs typeface="Calibri"/>
              <a:sym typeface="Calibri"/>
            </a:endParaRPr>
          </a:p>
        </p:txBody>
      </p:sp>
      <p:sp>
        <p:nvSpPr>
          <p:cNvPr id="289" name="Google Shape;289;p33"/>
          <p:cNvSpPr txBox="1"/>
          <p:nvPr/>
        </p:nvSpPr>
        <p:spPr>
          <a:xfrm>
            <a:off x="755576" y="842592"/>
            <a:ext cx="331236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ENSAYOS DESTRUCTIVOS</a:t>
            </a:r>
            <a:endParaRPr sz="2000">
              <a:solidFill>
                <a:schemeClr val="dk1"/>
              </a:solidFill>
              <a:latin typeface="Calibri"/>
              <a:ea typeface="Calibri"/>
              <a:cs typeface="Calibri"/>
              <a:sym typeface="Calibri"/>
            </a:endParaRPr>
          </a:p>
        </p:txBody>
      </p:sp>
      <p:sp>
        <p:nvSpPr>
          <p:cNvPr id="290" name="Google Shape;290;p33"/>
          <p:cNvSpPr txBox="1"/>
          <p:nvPr/>
        </p:nvSpPr>
        <p:spPr>
          <a:xfrm>
            <a:off x="5216193" y="836712"/>
            <a:ext cx="288419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ENSAYOS NO DESTRUCTIVOS</a:t>
            </a:r>
            <a:endParaRPr sz="2000">
              <a:solidFill>
                <a:schemeClr val="dk1"/>
              </a:solidFill>
              <a:latin typeface="Calibri"/>
              <a:ea typeface="Calibri"/>
              <a:cs typeface="Calibri"/>
              <a:sym typeface="Calibri"/>
            </a:endParaRPr>
          </a:p>
        </p:txBody>
      </p:sp>
      <p:cxnSp>
        <p:nvCxnSpPr>
          <p:cNvPr id="291" name="Google Shape;291;p33"/>
          <p:cNvCxnSpPr>
            <a:stCxn id="288" idx="2"/>
            <a:endCxn id="289" idx="0"/>
          </p:cNvCxnSpPr>
          <p:nvPr/>
        </p:nvCxnSpPr>
        <p:spPr>
          <a:xfrm flipH="1">
            <a:off x="2411704" y="588750"/>
            <a:ext cx="2196300" cy="253800"/>
          </a:xfrm>
          <a:prstGeom prst="straightConnector1">
            <a:avLst/>
          </a:prstGeom>
          <a:noFill/>
          <a:ln cap="flat" cmpd="sng" w="57150">
            <a:solidFill>
              <a:srgbClr val="E36C09"/>
            </a:solidFill>
            <a:prstDash val="solid"/>
            <a:round/>
            <a:headEnd len="sm" w="sm" type="none"/>
            <a:tailEnd len="med" w="med" type="stealth"/>
          </a:ln>
        </p:spPr>
      </p:cxnSp>
      <p:cxnSp>
        <p:nvCxnSpPr>
          <p:cNvPr id="292" name="Google Shape;292;p33"/>
          <p:cNvCxnSpPr>
            <a:stCxn id="288" idx="2"/>
            <a:endCxn id="290" idx="0"/>
          </p:cNvCxnSpPr>
          <p:nvPr/>
        </p:nvCxnSpPr>
        <p:spPr>
          <a:xfrm>
            <a:off x="4608004" y="588750"/>
            <a:ext cx="2050200" cy="248100"/>
          </a:xfrm>
          <a:prstGeom prst="straightConnector1">
            <a:avLst/>
          </a:prstGeom>
          <a:noFill/>
          <a:ln cap="flat" cmpd="sng" w="57150">
            <a:solidFill>
              <a:srgbClr val="7F7F7F"/>
            </a:solidFill>
            <a:prstDash val="solid"/>
            <a:round/>
            <a:headEnd len="sm" w="sm" type="none"/>
            <a:tailEnd len="med" w="med" type="stealth"/>
          </a:ln>
        </p:spPr>
      </p:cxnSp>
      <p:sp>
        <p:nvSpPr>
          <p:cNvPr id="293" name="Google Shape;293;p33"/>
          <p:cNvSpPr txBox="1"/>
          <p:nvPr/>
        </p:nvSpPr>
        <p:spPr>
          <a:xfrm>
            <a:off x="-612576" y="1628801"/>
            <a:ext cx="331236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MECÁNICOS</a:t>
            </a:r>
            <a:endParaRPr sz="2000">
              <a:solidFill>
                <a:schemeClr val="dk1"/>
              </a:solidFill>
              <a:latin typeface="Calibri"/>
              <a:ea typeface="Calibri"/>
              <a:cs typeface="Calibri"/>
              <a:sym typeface="Calibri"/>
            </a:endParaRPr>
          </a:p>
        </p:txBody>
      </p:sp>
      <p:sp>
        <p:nvSpPr>
          <p:cNvPr id="294" name="Google Shape;294;p33"/>
          <p:cNvSpPr txBox="1"/>
          <p:nvPr/>
        </p:nvSpPr>
        <p:spPr>
          <a:xfrm>
            <a:off x="2339752" y="1628800"/>
            <a:ext cx="2884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TECNOLÓGICOS</a:t>
            </a:r>
            <a:endParaRPr sz="2000">
              <a:solidFill>
                <a:schemeClr val="dk1"/>
              </a:solidFill>
              <a:latin typeface="Calibri"/>
              <a:ea typeface="Calibri"/>
              <a:cs typeface="Calibri"/>
              <a:sym typeface="Calibri"/>
            </a:endParaRPr>
          </a:p>
        </p:txBody>
      </p:sp>
      <p:cxnSp>
        <p:nvCxnSpPr>
          <p:cNvPr id="295" name="Google Shape;295;p33"/>
          <p:cNvCxnSpPr>
            <a:stCxn id="289" idx="2"/>
            <a:endCxn id="293" idx="0"/>
          </p:cNvCxnSpPr>
          <p:nvPr/>
        </p:nvCxnSpPr>
        <p:spPr>
          <a:xfrm flipH="1">
            <a:off x="1043460" y="1242702"/>
            <a:ext cx="1368300" cy="386100"/>
          </a:xfrm>
          <a:prstGeom prst="straightConnector1">
            <a:avLst/>
          </a:prstGeom>
          <a:noFill/>
          <a:ln cap="flat" cmpd="sng" w="57150">
            <a:solidFill>
              <a:srgbClr val="E36C09"/>
            </a:solidFill>
            <a:prstDash val="solid"/>
            <a:round/>
            <a:headEnd len="sm" w="sm" type="none"/>
            <a:tailEnd len="med" w="med" type="stealth"/>
          </a:ln>
        </p:spPr>
      </p:cxnSp>
      <p:cxnSp>
        <p:nvCxnSpPr>
          <p:cNvPr id="296" name="Google Shape;296;p33"/>
          <p:cNvCxnSpPr>
            <a:stCxn id="289" idx="2"/>
            <a:endCxn id="294" idx="0"/>
          </p:cNvCxnSpPr>
          <p:nvPr/>
        </p:nvCxnSpPr>
        <p:spPr>
          <a:xfrm>
            <a:off x="2411760" y="1242702"/>
            <a:ext cx="1370100" cy="386100"/>
          </a:xfrm>
          <a:prstGeom prst="straightConnector1">
            <a:avLst/>
          </a:prstGeom>
          <a:noFill/>
          <a:ln cap="flat" cmpd="sng" w="57150">
            <a:solidFill>
              <a:srgbClr val="E36C09"/>
            </a:solidFill>
            <a:prstDash val="solid"/>
            <a:round/>
            <a:headEnd len="sm" w="sm" type="none"/>
            <a:tailEnd len="med" w="med" type="stealth"/>
          </a:ln>
        </p:spPr>
      </p:cxnSp>
      <p:sp>
        <p:nvSpPr>
          <p:cNvPr id="297" name="Google Shape;297;p33"/>
          <p:cNvSpPr txBox="1"/>
          <p:nvPr/>
        </p:nvSpPr>
        <p:spPr>
          <a:xfrm>
            <a:off x="3995936" y="2060849"/>
            <a:ext cx="331236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ESTRUCTURALES</a:t>
            </a:r>
            <a:endParaRPr sz="2000">
              <a:solidFill>
                <a:schemeClr val="dk1"/>
              </a:solidFill>
              <a:latin typeface="Calibri"/>
              <a:ea typeface="Calibri"/>
              <a:cs typeface="Calibri"/>
              <a:sym typeface="Calibri"/>
            </a:endParaRPr>
          </a:p>
        </p:txBody>
      </p:sp>
      <p:sp>
        <p:nvSpPr>
          <p:cNvPr id="298" name="Google Shape;298;p33"/>
          <p:cNvSpPr txBox="1"/>
          <p:nvPr/>
        </p:nvSpPr>
        <p:spPr>
          <a:xfrm>
            <a:off x="6516216" y="2060848"/>
            <a:ext cx="2884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ENSAYOS DE DEFECTOS</a:t>
            </a:r>
            <a:endParaRPr sz="2000">
              <a:solidFill>
                <a:schemeClr val="dk1"/>
              </a:solidFill>
              <a:latin typeface="Calibri"/>
              <a:ea typeface="Calibri"/>
              <a:cs typeface="Calibri"/>
              <a:sym typeface="Calibri"/>
            </a:endParaRPr>
          </a:p>
        </p:txBody>
      </p:sp>
      <p:cxnSp>
        <p:nvCxnSpPr>
          <p:cNvPr id="299" name="Google Shape;299;p33"/>
          <p:cNvCxnSpPr>
            <a:stCxn id="290" idx="2"/>
            <a:endCxn id="297" idx="0"/>
          </p:cNvCxnSpPr>
          <p:nvPr/>
        </p:nvCxnSpPr>
        <p:spPr>
          <a:xfrm flipH="1">
            <a:off x="5652093" y="1544598"/>
            <a:ext cx="1006200" cy="516300"/>
          </a:xfrm>
          <a:prstGeom prst="straightConnector1">
            <a:avLst/>
          </a:prstGeom>
          <a:noFill/>
          <a:ln cap="flat" cmpd="sng" w="57150">
            <a:solidFill>
              <a:srgbClr val="7F7F7F"/>
            </a:solidFill>
            <a:prstDash val="solid"/>
            <a:round/>
            <a:headEnd len="sm" w="sm" type="none"/>
            <a:tailEnd len="med" w="med" type="stealth"/>
          </a:ln>
        </p:spPr>
      </p:cxnSp>
      <p:cxnSp>
        <p:nvCxnSpPr>
          <p:cNvPr id="300" name="Google Shape;300;p33"/>
          <p:cNvCxnSpPr>
            <a:stCxn id="290" idx="2"/>
            <a:endCxn id="298" idx="0"/>
          </p:cNvCxnSpPr>
          <p:nvPr/>
        </p:nvCxnSpPr>
        <p:spPr>
          <a:xfrm>
            <a:off x="6658293" y="1544598"/>
            <a:ext cx="1299900" cy="516300"/>
          </a:xfrm>
          <a:prstGeom prst="straightConnector1">
            <a:avLst/>
          </a:prstGeom>
          <a:noFill/>
          <a:ln cap="flat" cmpd="sng" w="57150">
            <a:solidFill>
              <a:srgbClr val="7F7F7F"/>
            </a:solidFill>
            <a:prstDash val="solid"/>
            <a:round/>
            <a:headEnd len="sm" w="sm" type="none"/>
            <a:tailEnd len="med" w="med" type="stealth"/>
          </a:ln>
        </p:spPr>
      </p:cxnSp>
      <p:sp>
        <p:nvSpPr>
          <p:cNvPr id="301" name="Google Shape;301;p33"/>
          <p:cNvSpPr txBox="1"/>
          <p:nvPr/>
        </p:nvSpPr>
        <p:spPr>
          <a:xfrm>
            <a:off x="-756592" y="2636912"/>
            <a:ext cx="331236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ESTÁTICOS</a:t>
            </a:r>
            <a:endParaRPr sz="2000">
              <a:solidFill>
                <a:schemeClr val="dk1"/>
              </a:solidFill>
              <a:latin typeface="Calibri"/>
              <a:ea typeface="Calibri"/>
              <a:cs typeface="Calibri"/>
              <a:sym typeface="Calibri"/>
            </a:endParaRPr>
          </a:p>
        </p:txBody>
      </p:sp>
      <p:sp>
        <p:nvSpPr>
          <p:cNvPr id="302" name="Google Shape;302;p33"/>
          <p:cNvSpPr txBox="1"/>
          <p:nvPr/>
        </p:nvSpPr>
        <p:spPr>
          <a:xfrm>
            <a:off x="1187624" y="2636912"/>
            <a:ext cx="2884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Calibri"/>
                <a:ea typeface="Calibri"/>
                <a:cs typeface="Calibri"/>
                <a:sym typeface="Calibri"/>
              </a:rPr>
              <a:t>DINÁMICOS</a:t>
            </a:r>
            <a:endParaRPr sz="2000">
              <a:solidFill>
                <a:schemeClr val="dk1"/>
              </a:solidFill>
              <a:latin typeface="Calibri"/>
              <a:ea typeface="Calibri"/>
              <a:cs typeface="Calibri"/>
              <a:sym typeface="Calibri"/>
            </a:endParaRPr>
          </a:p>
        </p:txBody>
      </p:sp>
      <p:cxnSp>
        <p:nvCxnSpPr>
          <p:cNvPr id="303" name="Google Shape;303;p33"/>
          <p:cNvCxnSpPr>
            <a:stCxn id="293" idx="2"/>
            <a:endCxn id="301" idx="0"/>
          </p:cNvCxnSpPr>
          <p:nvPr/>
        </p:nvCxnSpPr>
        <p:spPr>
          <a:xfrm flipH="1">
            <a:off x="899608" y="2028911"/>
            <a:ext cx="144000" cy="608100"/>
          </a:xfrm>
          <a:prstGeom prst="straightConnector1">
            <a:avLst/>
          </a:prstGeom>
          <a:noFill/>
          <a:ln cap="flat" cmpd="sng" w="57150">
            <a:solidFill>
              <a:srgbClr val="FBD4B4"/>
            </a:solidFill>
            <a:prstDash val="solid"/>
            <a:round/>
            <a:headEnd len="sm" w="sm" type="none"/>
            <a:tailEnd len="med" w="med" type="stealth"/>
          </a:ln>
        </p:spPr>
      </p:cxnSp>
      <p:cxnSp>
        <p:nvCxnSpPr>
          <p:cNvPr id="304" name="Google Shape;304;p33"/>
          <p:cNvCxnSpPr>
            <a:stCxn id="293" idx="2"/>
            <a:endCxn id="302" idx="0"/>
          </p:cNvCxnSpPr>
          <p:nvPr/>
        </p:nvCxnSpPr>
        <p:spPr>
          <a:xfrm>
            <a:off x="1043608" y="2028911"/>
            <a:ext cx="1586100" cy="608100"/>
          </a:xfrm>
          <a:prstGeom prst="straightConnector1">
            <a:avLst/>
          </a:prstGeom>
          <a:noFill/>
          <a:ln cap="flat" cmpd="sng" w="57150">
            <a:solidFill>
              <a:srgbClr val="FBD4B4"/>
            </a:solidFill>
            <a:prstDash val="solid"/>
            <a:round/>
            <a:headEnd len="sm" w="sm" type="none"/>
            <a:tailEnd len="med" w="med" type="stealth"/>
          </a:ln>
        </p:spPr>
      </p:cxnSp>
      <p:sp>
        <p:nvSpPr>
          <p:cNvPr id="305" name="Google Shape;305;p33"/>
          <p:cNvSpPr txBox="1"/>
          <p:nvPr/>
        </p:nvSpPr>
        <p:spPr>
          <a:xfrm>
            <a:off x="1979713" y="3037022"/>
            <a:ext cx="1224135" cy="646331"/>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Resiliencia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Fatiga</a:t>
            </a:r>
            <a:endParaRPr/>
          </a:p>
        </p:txBody>
      </p:sp>
      <p:sp>
        <p:nvSpPr>
          <p:cNvPr id="306" name="Google Shape;306;p33"/>
          <p:cNvSpPr txBox="1"/>
          <p:nvPr/>
        </p:nvSpPr>
        <p:spPr>
          <a:xfrm>
            <a:off x="96431" y="3037486"/>
            <a:ext cx="1631253" cy="2031325"/>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Dureza</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Tracción</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Compresión</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Cortadura</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Pandeo</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Torsión</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Flexión</a:t>
            </a:r>
            <a:endParaRPr/>
          </a:p>
        </p:txBody>
      </p:sp>
      <p:sp>
        <p:nvSpPr>
          <p:cNvPr id="307" name="Google Shape;307;p33"/>
          <p:cNvSpPr txBox="1"/>
          <p:nvPr/>
        </p:nvSpPr>
        <p:spPr>
          <a:xfrm>
            <a:off x="3347864" y="2278613"/>
            <a:ext cx="1368152" cy="1477328"/>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Embutición</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Doblado</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Forja</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Chispa/corte</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Soldadura</a:t>
            </a:r>
            <a:endParaRPr/>
          </a:p>
        </p:txBody>
      </p:sp>
      <p:sp>
        <p:nvSpPr>
          <p:cNvPr id="308" name="Google Shape;308;p33"/>
          <p:cNvSpPr txBox="1"/>
          <p:nvPr/>
        </p:nvSpPr>
        <p:spPr>
          <a:xfrm>
            <a:off x="4860032" y="2671752"/>
            <a:ext cx="1656184" cy="92333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Cristalográficos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Micrográficos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Macrográficos</a:t>
            </a:r>
            <a:endParaRPr sz="1800">
              <a:solidFill>
                <a:schemeClr val="dk1"/>
              </a:solidFill>
              <a:latin typeface="Calibri"/>
              <a:ea typeface="Calibri"/>
              <a:cs typeface="Calibri"/>
              <a:sym typeface="Calibri"/>
            </a:endParaRPr>
          </a:p>
        </p:txBody>
      </p:sp>
      <p:sp>
        <p:nvSpPr>
          <p:cNvPr id="309" name="Google Shape;309;p33"/>
          <p:cNvSpPr txBox="1"/>
          <p:nvPr/>
        </p:nvSpPr>
        <p:spPr>
          <a:xfrm>
            <a:off x="6876256" y="2708920"/>
            <a:ext cx="2160240" cy="203132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Sónicos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Ultrasónicos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Magnéticos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Eléctricos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Rayos X</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Rayos gamma</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Líquido penetrantes</a:t>
            </a:r>
            <a:endParaRPr/>
          </a:p>
        </p:txBody>
      </p:sp>
      <p:sp>
        <p:nvSpPr>
          <p:cNvPr id="310" name="Google Shape;310;p33"/>
          <p:cNvSpPr/>
          <p:nvPr/>
        </p:nvSpPr>
        <p:spPr>
          <a:xfrm>
            <a:off x="0" y="2975855"/>
            <a:ext cx="1451100" cy="748800"/>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33"/>
          <p:cNvSpPr/>
          <p:nvPr/>
        </p:nvSpPr>
        <p:spPr>
          <a:xfrm>
            <a:off x="1824888" y="3017277"/>
            <a:ext cx="1451100" cy="415800"/>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nvSpPr>
        <p:spPr>
          <a:xfrm>
            <a:off x="395536" y="733957"/>
            <a:ext cx="8208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3200">
                <a:solidFill>
                  <a:schemeClr val="dk1"/>
                </a:solidFill>
                <a:latin typeface="Calibri"/>
                <a:ea typeface="Calibri"/>
                <a:cs typeface="Calibri"/>
                <a:sym typeface="Calibri"/>
              </a:rPr>
              <a:t>¿Cuánto pesas?</a:t>
            </a:r>
            <a:endParaRPr/>
          </a:p>
        </p:txBody>
      </p:sp>
      <p:pic>
        <p:nvPicPr>
          <p:cNvPr id="317" name="Google Shape;317;p34"/>
          <p:cNvPicPr preferRelativeResize="0"/>
          <p:nvPr/>
        </p:nvPicPr>
        <p:blipFill rotWithShape="1">
          <a:blip r:embed="rId3">
            <a:alphaModFix/>
          </a:blip>
          <a:srcRect b="0" l="0" r="0" t="0"/>
          <a:stretch/>
        </p:blipFill>
        <p:spPr>
          <a:xfrm>
            <a:off x="323528" y="2061963"/>
            <a:ext cx="942776" cy="2485500"/>
          </a:xfrm>
          <a:prstGeom prst="rect">
            <a:avLst/>
          </a:prstGeom>
          <a:noFill/>
          <a:ln>
            <a:noFill/>
          </a:ln>
        </p:spPr>
      </p:pic>
      <p:pic>
        <p:nvPicPr>
          <p:cNvPr id="318" name="Google Shape;318;p34"/>
          <p:cNvPicPr preferRelativeResize="0"/>
          <p:nvPr/>
        </p:nvPicPr>
        <p:blipFill rotWithShape="1">
          <a:blip r:embed="rId3">
            <a:alphaModFix/>
          </a:blip>
          <a:srcRect b="0" l="0" r="0" t="0"/>
          <a:stretch/>
        </p:blipFill>
        <p:spPr>
          <a:xfrm>
            <a:off x="3707904" y="2060848"/>
            <a:ext cx="942776" cy="2485500"/>
          </a:xfrm>
          <a:prstGeom prst="rect">
            <a:avLst/>
          </a:prstGeom>
          <a:noFill/>
          <a:ln>
            <a:noFill/>
          </a:ln>
        </p:spPr>
      </p:pic>
      <p:sp>
        <p:nvSpPr>
          <p:cNvPr id="319" name="Google Shape;319;p34"/>
          <p:cNvSpPr/>
          <p:nvPr/>
        </p:nvSpPr>
        <p:spPr>
          <a:xfrm>
            <a:off x="4071280" y="3212976"/>
            <a:ext cx="216024" cy="144016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34"/>
          <p:cNvSpPr txBox="1"/>
          <p:nvPr/>
        </p:nvSpPr>
        <p:spPr>
          <a:xfrm>
            <a:off x="1187624" y="2700209"/>
            <a:ext cx="22238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3200">
                <a:solidFill>
                  <a:schemeClr val="dk1"/>
                </a:solidFill>
                <a:latin typeface="Calibri"/>
                <a:ea typeface="Calibri"/>
                <a:cs typeface="Calibri"/>
                <a:sym typeface="Calibri"/>
              </a:rPr>
              <a:t>m = 60 kg</a:t>
            </a:r>
            <a:endParaRPr/>
          </a:p>
        </p:txBody>
      </p:sp>
      <p:sp>
        <p:nvSpPr>
          <p:cNvPr id="321" name="Google Shape;321;p34"/>
          <p:cNvSpPr txBox="1"/>
          <p:nvPr/>
        </p:nvSpPr>
        <p:spPr>
          <a:xfrm>
            <a:off x="4731072" y="4221088"/>
            <a:ext cx="41614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P = 60 </a:t>
            </a:r>
            <a:r>
              <a:rPr b="1" lang="es-ES" sz="3200">
                <a:solidFill>
                  <a:schemeClr val="dk1"/>
                </a:solidFill>
                <a:latin typeface="Calibri"/>
                <a:ea typeface="Calibri"/>
                <a:cs typeface="Calibri"/>
                <a:sym typeface="Calibri"/>
              </a:rPr>
              <a:t>kp</a:t>
            </a:r>
            <a:r>
              <a:rPr lang="es-ES" sz="3200">
                <a:solidFill>
                  <a:schemeClr val="dk1"/>
                </a:solidFill>
                <a:latin typeface="Calibri"/>
                <a:ea typeface="Calibri"/>
                <a:cs typeface="Calibri"/>
                <a:sym typeface="Calibri"/>
              </a:rPr>
              <a:t> = 60 </a:t>
            </a:r>
            <a:r>
              <a:rPr b="1" lang="es-ES" sz="3200">
                <a:solidFill>
                  <a:schemeClr val="dk1"/>
                </a:solidFill>
                <a:latin typeface="Calibri"/>
                <a:ea typeface="Calibri"/>
                <a:cs typeface="Calibri"/>
                <a:sym typeface="Calibri"/>
              </a:rPr>
              <a:t>kgf</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000">
                <a:solidFill>
                  <a:schemeClr val="dk1"/>
                </a:solidFill>
                <a:latin typeface="Calibri"/>
                <a:ea typeface="Calibri"/>
                <a:cs typeface="Calibri"/>
                <a:sym typeface="Calibri"/>
              </a:rPr>
              <a:t>            Kilopondio      kilogramo-fuerza</a:t>
            </a:r>
            <a:endParaRPr/>
          </a:p>
        </p:txBody>
      </p:sp>
      <p:sp>
        <p:nvSpPr>
          <p:cNvPr id="322" name="Google Shape;322;p34"/>
          <p:cNvSpPr txBox="1"/>
          <p:nvPr/>
        </p:nvSpPr>
        <p:spPr>
          <a:xfrm>
            <a:off x="3347864" y="2420888"/>
            <a:ext cx="43858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3200">
                <a:solidFill>
                  <a:schemeClr val="dk1"/>
                </a:solidFill>
                <a:latin typeface="Calibri"/>
                <a:ea typeface="Calibri"/>
                <a:cs typeface="Calibri"/>
                <a:sym typeface="Calibri"/>
              </a:rPr>
              <a:t>P = m·g =</a:t>
            </a:r>
            <a:endParaRPr baseline="30000" sz="3200">
              <a:solidFill>
                <a:schemeClr val="dk1"/>
              </a:solidFill>
              <a:latin typeface="Calibri"/>
              <a:ea typeface="Calibri"/>
              <a:cs typeface="Calibri"/>
              <a:sym typeface="Calibri"/>
            </a:endParaRPr>
          </a:p>
        </p:txBody>
      </p:sp>
      <p:sp>
        <p:nvSpPr>
          <p:cNvPr id="323" name="Google Shape;323;p34"/>
          <p:cNvSpPr txBox="1"/>
          <p:nvPr/>
        </p:nvSpPr>
        <p:spPr>
          <a:xfrm>
            <a:off x="4539332" y="3068960"/>
            <a:ext cx="464118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chemeClr val="dk1"/>
                </a:solidFill>
                <a:latin typeface="Calibri"/>
                <a:ea typeface="Calibri"/>
                <a:cs typeface="Calibri"/>
                <a:sym typeface="Calibri"/>
              </a:rPr>
              <a:t>= 60 kg · 9,8 ms</a:t>
            </a:r>
            <a:r>
              <a:rPr baseline="30000" lang="es-ES" sz="2400">
                <a:solidFill>
                  <a:schemeClr val="dk1"/>
                </a:solidFill>
                <a:latin typeface="Calibri"/>
                <a:ea typeface="Calibri"/>
                <a:cs typeface="Calibri"/>
                <a:sym typeface="Calibri"/>
              </a:rPr>
              <a:t>-2</a:t>
            </a:r>
            <a:r>
              <a:rPr lang="es-ES" sz="2400">
                <a:solidFill>
                  <a:schemeClr val="dk1"/>
                </a:solidFill>
                <a:latin typeface="Calibri"/>
                <a:ea typeface="Calibri"/>
                <a:cs typeface="Calibri"/>
                <a:sym typeface="Calibri"/>
              </a:rPr>
              <a:t> = 588 </a:t>
            </a:r>
            <a:r>
              <a:rPr b="1" lang="es-ES" sz="2400">
                <a:solidFill>
                  <a:schemeClr val="dk1"/>
                </a:solidFill>
                <a:latin typeface="Calibri"/>
                <a:ea typeface="Calibri"/>
                <a:cs typeface="Calibri"/>
                <a:sym typeface="Calibri"/>
              </a:rPr>
              <a:t>N</a:t>
            </a:r>
            <a:endParaRPr b="1" baseline="30000"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nvSpPr>
        <p:spPr>
          <a:xfrm>
            <a:off x="683568" y="476672"/>
            <a:ext cx="8208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2.1. Ensayo de Dureza al rayado. Escala de Mohs</a:t>
            </a:r>
            <a:endParaRPr/>
          </a:p>
        </p:txBody>
      </p:sp>
      <p:sp>
        <p:nvSpPr>
          <p:cNvPr id="329" name="Google Shape;329;p35"/>
          <p:cNvSpPr txBox="1"/>
          <p:nvPr/>
        </p:nvSpPr>
        <p:spPr>
          <a:xfrm>
            <a:off x="683568" y="1268760"/>
            <a:ext cx="79928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Es el proceso más antiguo para medir la dureza al rayado, y está basada los siguientes 10 minerales:</a:t>
            </a:r>
            <a:endParaRPr sz="2400">
              <a:solidFill>
                <a:schemeClr val="dk1"/>
              </a:solidFill>
              <a:latin typeface="Calibri"/>
              <a:ea typeface="Calibri"/>
              <a:cs typeface="Calibri"/>
              <a:sym typeface="Calibri"/>
            </a:endParaRPr>
          </a:p>
        </p:txBody>
      </p:sp>
      <p:sp>
        <p:nvSpPr>
          <p:cNvPr id="330" name="Google Shape;330;p35"/>
          <p:cNvSpPr txBox="1"/>
          <p:nvPr/>
        </p:nvSpPr>
        <p:spPr>
          <a:xfrm>
            <a:off x="2051720" y="2492896"/>
            <a:ext cx="7992888" cy="378565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Talco</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Sal Gema</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Calcita</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Fluorita</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Apatito</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Feldespato</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Cuarzo</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Topacio</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Corindón</a:t>
            </a:r>
            <a:endParaRPr/>
          </a:p>
          <a:p>
            <a:pPr indent="-457200" lvl="0" marL="457200" marR="0" rtl="0" algn="l">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Diamante</a:t>
            </a:r>
            <a:endParaRPr sz="2400">
              <a:solidFill>
                <a:schemeClr val="dk1"/>
              </a:solidFill>
              <a:latin typeface="Calibri"/>
              <a:ea typeface="Calibri"/>
              <a:cs typeface="Calibri"/>
              <a:sym typeface="Calibri"/>
            </a:endParaRPr>
          </a:p>
        </p:txBody>
      </p:sp>
      <p:sp>
        <p:nvSpPr>
          <p:cNvPr id="331" name="Google Shape;331;p35"/>
          <p:cNvSpPr/>
          <p:nvPr/>
        </p:nvSpPr>
        <p:spPr>
          <a:xfrm>
            <a:off x="4572000" y="2708920"/>
            <a:ext cx="432048" cy="3168352"/>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nvSpPr>
        <p:spPr>
          <a:xfrm>
            <a:off x="683568" y="188640"/>
            <a:ext cx="799288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2.2. Ensayo de dureza a la penetración. MÉTODO BRINELL</a:t>
            </a:r>
            <a:endParaRPr/>
          </a:p>
        </p:txBody>
      </p:sp>
      <p:sp>
        <p:nvSpPr>
          <p:cNvPr id="337" name="Google Shape;337;p36"/>
          <p:cNvSpPr txBox="1"/>
          <p:nvPr/>
        </p:nvSpPr>
        <p:spPr>
          <a:xfrm>
            <a:off x="683568" y="1268760"/>
            <a:ext cx="7992900" cy="1569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El ensayo Brinell consiste en marcar sobre la superficie de la pieza a examinar una huella permanente mediante un penetrador esférico de acero muy duro. El valor de la dureza es el cociente entre la carga (kp) y la superficie de la huella (mm</a:t>
            </a:r>
            <a:r>
              <a:rPr baseline="30000" lang="es-ES" sz="2400">
                <a:solidFill>
                  <a:schemeClr val="dk1"/>
                </a:solidFill>
                <a:latin typeface="Calibri"/>
                <a:ea typeface="Calibri"/>
                <a:cs typeface="Calibri"/>
                <a:sym typeface="Calibri"/>
              </a:rPr>
              <a:t>2</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338" name="Google Shape;338;p36"/>
          <p:cNvPicPr preferRelativeResize="0"/>
          <p:nvPr/>
        </p:nvPicPr>
        <p:blipFill rotWithShape="1">
          <a:blip r:embed="rId3">
            <a:alphaModFix/>
          </a:blip>
          <a:srcRect b="0" l="0" r="0" t="0"/>
          <a:stretch/>
        </p:blipFill>
        <p:spPr>
          <a:xfrm>
            <a:off x="539552" y="3645023"/>
            <a:ext cx="2921125" cy="2813125"/>
          </a:xfrm>
          <a:prstGeom prst="rect">
            <a:avLst/>
          </a:prstGeom>
          <a:noFill/>
          <a:ln>
            <a:noFill/>
          </a:ln>
        </p:spPr>
      </p:pic>
      <p:sp>
        <p:nvSpPr>
          <p:cNvPr id="339" name="Google Shape;339;p36"/>
          <p:cNvSpPr/>
          <p:nvPr/>
        </p:nvSpPr>
        <p:spPr>
          <a:xfrm>
            <a:off x="2483768" y="2924943"/>
            <a:ext cx="432000" cy="7200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0" name="Google Shape;340;p36"/>
          <p:cNvPicPr preferRelativeResize="0"/>
          <p:nvPr/>
        </p:nvPicPr>
        <p:blipFill rotWithShape="1">
          <a:blip r:embed="rId4">
            <a:alphaModFix/>
          </a:blip>
          <a:srcRect b="0" l="0" r="0" t="0"/>
          <a:stretch/>
        </p:blipFill>
        <p:spPr>
          <a:xfrm>
            <a:off x="3851920" y="3244973"/>
            <a:ext cx="1362075" cy="800100"/>
          </a:xfrm>
          <a:prstGeom prst="rect">
            <a:avLst/>
          </a:prstGeom>
          <a:noFill/>
          <a:ln>
            <a:noFill/>
          </a:ln>
        </p:spPr>
      </p:pic>
      <p:pic>
        <p:nvPicPr>
          <p:cNvPr id="341" name="Google Shape;341;p36"/>
          <p:cNvPicPr preferRelativeResize="0"/>
          <p:nvPr/>
        </p:nvPicPr>
        <p:blipFill rotWithShape="1">
          <a:blip r:embed="rId5">
            <a:alphaModFix/>
          </a:blip>
          <a:srcRect b="0" l="0" r="0" t="0"/>
          <a:stretch/>
        </p:blipFill>
        <p:spPr>
          <a:xfrm>
            <a:off x="4056298" y="5517232"/>
            <a:ext cx="4813015" cy="864096"/>
          </a:xfrm>
          <a:prstGeom prst="rect">
            <a:avLst/>
          </a:prstGeom>
          <a:noFill/>
          <a:ln>
            <a:noFill/>
          </a:ln>
        </p:spPr>
      </p:pic>
      <p:pic>
        <p:nvPicPr>
          <p:cNvPr id="342" name="Google Shape;342;p36"/>
          <p:cNvPicPr preferRelativeResize="0"/>
          <p:nvPr/>
        </p:nvPicPr>
        <p:blipFill rotWithShape="1">
          <a:blip r:embed="rId6">
            <a:alphaModFix/>
          </a:blip>
          <a:srcRect b="0" l="0" r="0" t="0"/>
          <a:stretch/>
        </p:blipFill>
        <p:spPr>
          <a:xfrm>
            <a:off x="5583614" y="2725860"/>
            <a:ext cx="3257550" cy="263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nvSpPr>
        <p:spPr>
          <a:xfrm>
            <a:off x="683568" y="404664"/>
            <a:ext cx="79929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La carga a aplicar depende del material a ensayar (K: constante de ensayo) y del tamaño de la bola del penetrador (D), cumpliéndose en todo momento:</a:t>
            </a:r>
            <a:endParaRPr sz="2400">
              <a:solidFill>
                <a:schemeClr val="dk1"/>
              </a:solidFill>
              <a:latin typeface="Calibri"/>
              <a:ea typeface="Calibri"/>
              <a:cs typeface="Calibri"/>
              <a:sym typeface="Calibri"/>
            </a:endParaRPr>
          </a:p>
        </p:txBody>
      </p:sp>
      <p:pic>
        <p:nvPicPr>
          <p:cNvPr id="348" name="Google Shape;348;p37"/>
          <p:cNvPicPr preferRelativeResize="0"/>
          <p:nvPr/>
        </p:nvPicPr>
        <p:blipFill rotWithShape="1">
          <a:blip r:embed="rId3">
            <a:alphaModFix/>
          </a:blip>
          <a:srcRect b="0" l="0" r="0" t="0"/>
          <a:stretch/>
        </p:blipFill>
        <p:spPr>
          <a:xfrm>
            <a:off x="3491880" y="1604993"/>
            <a:ext cx="1676400" cy="409575"/>
          </a:xfrm>
          <a:prstGeom prst="rect">
            <a:avLst/>
          </a:prstGeom>
          <a:noFill/>
          <a:ln>
            <a:noFill/>
          </a:ln>
        </p:spPr>
      </p:pic>
      <p:graphicFrame>
        <p:nvGraphicFramePr>
          <p:cNvPr id="349" name="Google Shape;349;p37"/>
          <p:cNvGraphicFramePr/>
          <p:nvPr/>
        </p:nvGraphicFramePr>
        <p:xfrm>
          <a:off x="539552" y="2204864"/>
          <a:ext cx="3000000" cy="3000000"/>
        </p:xfrm>
        <a:graphic>
          <a:graphicData uri="http://schemas.openxmlformats.org/drawingml/2006/table">
            <a:tbl>
              <a:tblPr bandRow="1" firstRow="1">
                <a:noFill/>
                <a:tableStyleId>{DBB1A5E2-A910-4DAE-B4FE-EC02A61EC9DB}</a:tableStyleId>
              </a:tblPr>
              <a:tblGrid>
                <a:gridCol w="3406125"/>
                <a:gridCol w="1184725"/>
                <a:gridCol w="1795975"/>
                <a:gridCol w="1462050"/>
              </a:tblGrid>
              <a:tr h="370850">
                <a:tc>
                  <a:txBody>
                    <a:bodyPr/>
                    <a:lstStyle/>
                    <a:p>
                      <a:pPr indent="0" lvl="0" marL="0" marR="0" rtl="0" algn="ctr">
                        <a:spcBef>
                          <a:spcPts val="0"/>
                        </a:spcBef>
                        <a:spcAft>
                          <a:spcPts val="0"/>
                        </a:spcAft>
                        <a:buNone/>
                      </a:pPr>
                      <a:r>
                        <a:rPr lang="es-ES" sz="1800" u="none" cap="none" strike="noStrike"/>
                        <a:t>Material</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es-ES" sz="1800" u="none" cap="none" strike="noStrike"/>
                        <a:t>K</a:t>
                      </a:r>
                      <a:endParaRPr/>
                    </a:p>
                    <a:p>
                      <a:pPr indent="0" lvl="0" marL="0" marR="0" rtl="0" algn="ctr">
                        <a:spcBef>
                          <a:spcPts val="0"/>
                        </a:spcBef>
                        <a:spcAft>
                          <a:spcPts val="0"/>
                        </a:spcAft>
                        <a:buNone/>
                      </a:pPr>
                      <a:r>
                        <a:rPr lang="es-ES" sz="1800" u="none" cap="none" strike="noStrike"/>
                        <a:t>(kp·mm</a:t>
                      </a:r>
                      <a:r>
                        <a:rPr baseline="30000" lang="es-ES" sz="1800" u="none" cap="none" strike="noStrike"/>
                        <a:t>-2</a:t>
                      </a:r>
                      <a:r>
                        <a:rPr lang="es-ES" sz="1800" u="none" cap="none" strike="noStrike"/>
                        <a:t>)</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es-ES" sz="1800" u="none" cap="none" strike="noStrike"/>
                        <a:t>Espesor pieza (mm)</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es-ES" sz="1800" u="none" cap="none" strike="noStrike"/>
                        <a:t>D</a:t>
                      </a:r>
                      <a:endParaRPr/>
                    </a:p>
                    <a:p>
                      <a:pPr indent="0" lvl="0" marL="0" marR="0" rtl="0" algn="ctr">
                        <a:spcBef>
                          <a:spcPts val="0"/>
                        </a:spcBef>
                        <a:spcAft>
                          <a:spcPts val="0"/>
                        </a:spcAft>
                        <a:buNone/>
                      </a:pPr>
                      <a:r>
                        <a:rPr lang="es-ES" sz="1800" u="none" cap="none" strike="noStrike"/>
                        <a:t>(mm)</a:t>
                      </a:r>
                      <a:endParaRPr sz="1800" u="none" cap="none" strike="noStrike"/>
                    </a:p>
                  </a:txBody>
                  <a:tcPr marT="45725" marB="45725" marR="91450" marL="91450" anchor="ctr"/>
                </a:tc>
              </a:tr>
              <a:tr h="370850">
                <a:tc>
                  <a:txBody>
                    <a:bodyPr/>
                    <a:lstStyle/>
                    <a:p>
                      <a:pPr indent="0" lvl="0" marL="0" marR="0" rtl="0" algn="l">
                        <a:spcBef>
                          <a:spcPts val="0"/>
                        </a:spcBef>
                        <a:spcAft>
                          <a:spcPts val="0"/>
                        </a:spcAft>
                        <a:buNone/>
                      </a:pPr>
                      <a:r>
                        <a:rPr lang="es-ES" sz="1800" u="none" cap="none" strike="noStrike"/>
                        <a:t>Materiales férricos</a:t>
                      </a:r>
                      <a:endParaRPr sz="1800"/>
                    </a:p>
                  </a:txBody>
                  <a:tcPr marT="45725" marB="45725" marR="91450" marL="91450"/>
                </a:tc>
                <a:tc>
                  <a:txBody>
                    <a:bodyPr/>
                    <a:lstStyle/>
                    <a:p>
                      <a:pPr indent="0" lvl="0" marL="0" marR="0" rtl="0" algn="ctr">
                        <a:spcBef>
                          <a:spcPts val="0"/>
                        </a:spcBef>
                        <a:spcAft>
                          <a:spcPts val="0"/>
                        </a:spcAft>
                        <a:buNone/>
                      </a:pPr>
                      <a:r>
                        <a:rPr lang="es-ES" sz="1800"/>
                        <a:t>30</a:t>
                      </a:r>
                      <a:endParaRPr sz="1800"/>
                    </a:p>
                  </a:txBody>
                  <a:tcPr marT="45725" marB="45725" marR="91450" marL="91450"/>
                </a:tc>
                <a:tc>
                  <a:txBody>
                    <a:bodyPr/>
                    <a:lstStyle/>
                    <a:p>
                      <a:pPr indent="0" lvl="0" marL="0" marR="0" rtl="0" algn="ctr">
                        <a:spcBef>
                          <a:spcPts val="0"/>
                        </a:spcBef>
                        <a:spcAft>
                          <a:spcPts val="0"/>
                        </a:spcAft>
                        <a:buClr>
                          <a:schemeClr val="dk1"/>
                        </a:buClr>
                        <a:buSzPts val="1800"/>
                        <a:buFont typeface="Noto Sans Symbols"/>
                        <a:buNone/>
                      </a:pPr>
                      <a:r>
                        <a:rPr lang="es-ES" sz="1800"/>
                        <a:t>&gt; 6</a:t>
                      </a:r>
                      <a:endParaRPr sz="1800"/>
                    </a:p>
                  </a:txBody>
                  <a:tcPr marT="45725" marB="45725" marR="91450" marL="91450"/>
                </a:tc>
                <a:tc>
                  <a:txBody>
                    <a:bodyPr/>
                    <a:lstStyle/>
                    <a:p>
                      <a:pPr indent="0" lvl="0" marL="0" marR="0" rtl="0" algn="l">
                        <a:spcBef>
                          <a:spcPts val="0"/>
                        </a:spcBef>
                        <a:spcAft>
                          <a:spcPts val="0"/>
                        </a:spcAft>
                        <a:buNone/>
                      </a:pPr>
                      <a:r>
                        <a:rPr lang="es-ES" sz="1800"/>
                        <a:t>1; 2,5;</a:t>
                      </a:r>
                      <a:r>
                        <a:rPr lang="es-ES" sz="1800"/>
                        <a:t> 5; 10</a:t>
                      </a:r>
                      <a:endParaRPr sz="1800"/>
                    </a:p>
                  </a:txBody>
                  <a:tcPr marT="45725" marB="45725" marR="91450" marL="91450"/>
                </a:tc>
              </a:tr>
              <a:tr h="370850">
                <a:tc>
                  <a:txBody>
                    <a:bodyPr/>
                    <a:lstStyle/>
                    <a:p>
                      <a:pPr indent="0" lvl="0" marL="0" marR="0" rtl="0" algn="l">
                        <a:spcBef>
                          <a:spcPts val="0"/>
                        </a:spcBef>
                        <a:spcAft>
                          <a:spcPts val="0"/>
                        </a:spcAft>
                        <a:buNone/>
                      </a:pPr>
                      <a:r>
                        <a:rPr lang="es-ES" sz="1800"/>
                        <a:t>Aleaciones ligeras</a:t>
                      </a:r>
                      <a:endParaRPr sz="1800"/>
                    </a:p>
                  </a:txBody>
                  <a:tcPr marT="45725" marB="45725" marR="91450" marL="91450"/>
                </a:tc>
                <a:tc>
                  <a:txBody>
                    <a:bodyPr/>
                    <a:lstStyle/>
                    <a:p>
                      <a:pPr indent="0" lvl="0" marL="0" marR="0" rtl="0" algn="ctr">
                        <a:spcBef>
                          <a:spcPts val="0"/>
                        </a:spcBef>
                        <a:spcAft>
                          <a:spcPts val="0"/>
                        </a:spcAft>
                        <a:buNone/>
                      </a:pPr>
                      <a:r>
                        <a:rPr lang="es-ES" sz="1800"/>
                        <a:t>10</a:t>
                      </a:r>
                      <a:endParaRPr sz="1800"/>
                    </a:p>
                  </a:txBody>
                  <a:tcPr marT="45725" marB="45725" marR="91450" marL="91450"/>
                </a:tc>
                <a:tc>
                  <a:txBody>
                    <a:bodyPr/>
                    <a:lstStyle/>
                    <a:p>
                      <a:pPr indent="0" lvl="0" marL="0" marR="0" rtl="0" algn="ctr">
                        <a:spcBef>
                          <a:spcPts val="0"/>
                        </a:spcBef>
                        <a:spcAft>
                          <a:spcPts val="0"/>
                        </a:spcAft>
                        <a:buClr>
                          <a:schemeClr val="dk1"/>
                        </a:buClr>
                        <a:buSzPts val="1800"/>
                        <a:buFont typeface="Noto Sans Symbols"/>
                        <a:buNone/>
                      </a:pPr>
                      <a:r>
                        <a:rPr lang="es-ES" sz="1800"/>
                        <a:t>3 - 6</a:t>
                      </a:r>
                      <a:endParaRPr sz="1800"/>
                    </a:p>
                  </a:txBody>
                  <a:tcPr marT="45725" marB="45725" marR="91450" marL="91450"/>
                </a:tc>
                <a:tc>
                  <a:txBody>
                    <a:bodyPr/>
                    <a:lstStyle/>
                    <a:p>
                      <a:pPr indent="0" lvl="0" marL="0" marR="0" rtl="0" algn="l">
                        <a:spcBef>
                          <a:spcPts val="0"/>
                        </a:spcBef>
                        <a:spcAft>
                          <a:spcPts val="0"/>
                        </a:spcAft>
                        <a:buNone/>
                      </a:pPr>
                      <a:r>
                        <a:rPr lang="es-ES" sz="1800"/>
                        <a:t>1; 2,5; 5</a:t>
                      </a:r>
                      <a:endParaRPr sz="1800"/>
                    </a:p>
                  </a:txBody>
                  <a:tcPr marT="45725" marB="45725" marR="91450" marL="91450"/>
                </a:tc>
              </a:tr>
              <a:tr h="370850">
                <a:tc>
                  <a:txBody>
                    <a:bodyPr/>
                    <a:lstStyle/>
                    <a:p>
                      <a:pPr indent="0" lvl="0" marL="0" marR="0" rtl="0" algn="l">
                        <a:spcBef>
                          <a:spcPts val="0"/>
                        </a:spcBef>
                        <a:spcAft>
                          <a:spcPts val="0"/>
                        </a:spcAft>
                        <a:buNone/>
                      </a:pPr>
                      <a:r>
                        <a:rPr lang="es-ES" sz="1800"/>
                        <a:t>Bronce y latón</a:t>
                      </a:r>
                      <a:endParaRPr sz="1800"/>
                    </a:p>
                  </a:txBody>
                  <a:tcPr marT="45725" marB="45725" marR="91450" marL="91450"/>
                </a:tc>
                <a:tc>
                  <a:txBody>
                    <a:bodyPr/>
                    <a:lstStyle/>
                    <a:p>
                      <a:pPr indent="0" lvl="0" marL="0" marR="0" rtl="0" algn="ctr">
                        <a:spcBef>
                          <a:spcPts val="0"/>
                        </a:spcBef>
                        <a:spcAft>
                          <a:spcPts val="0"/>
                        </a:spcAft>
                        <a:buNone/>
                      </a:pPr>
                      <a:r>
                        <a:rPr lang="es-ES" sz="1800"/>
                        <a:t>5</a:t>
                      </a:r>
                      <a:endParaRPr sz="1800"/>
                    </a:p>
                  </a:txBody>
                  <a:tcPr marT="45725" marB="45725" marR="91450" marL="91450"/>
                </a:tc>
                <a:tc>
                  <a:txBody>
                    <a:bodyPr/>
                    <a:lstStyle/>
                    <a:p>
                      <a:pPr indent="0" lvl="0" marL="0" marR="0" rtl="0" algn="ctr">
                        <a:spcBef>
                          <a:spcPts val="0"/>
                        </a:spcBef>
                        <a:spcAft>
                          <a:spcPts val="0"/>
                        </a:spcAft>
                        <a:buClr>
                          <a:schemeClr val="dk1"/>
                        </a:buClr>
                        <a:buSzPts val="1800"/>
                        <a:buFont typeface="Noto Sans Symbols"/>
                        <a:buNone/>
                      </a:pPr>
                      <a:r>
                        <a:rPr lang="es-ES" sz="1800"/>
                        <a:t>&lt; 3</a:t>
                      </a:r>
                      <a:endParaRPr sz="1800"/>
                    </a:p>
                  </a:txBody>
                  <a:tcPr marT="45725" marB="45725" marR="91450" marL="91450"/>
                </a:tc>
                <a:tc>
                  <a:txBody>
                    <a:bodyPr/>
                    <a:lstStyle/>
                    <a:p>
                      <a:pPr indent="0" lvl="0" marL="0" marR="0" rtl="0" algn="l">
                        <a:spcBef>
                          <a:spcPts val="0"/>
                        </a:spcBef>
                        <a:spcAft>
                          <a:spcPts val="0"/>
                        </a:spcAft>
                        <a:buNone/>
                      </a:pPr>
                      <a:r>
                        <a:rPr lang="es-ES" sz="1800"/>
                        <a:t>1; 2,5</a:t>
                      </a:r>
                      <a:endParaRPr sz="1800"/>
                    </a:p>
                  </a:txBody>
                  <a:tcPr marT="45725" marB="45725" marR="91450" marL="91450"/>
                </a:tc>
              </a:tr>
              <a:tr h="370850">
                <a:tc>
                  <a:txBody>
                    <a:bodyPr/>
                    <a:lstStyle/>
                    <a:p>
                      <a:pPr indent="0" lvl="0" marL="0" marR="0" rtl="0" algn="l">
                        <a:spcBef>
                          <a:spcPts val="0"/>
                        </a:spcBef>
                        <a:spcAft>
                          <a:spcPts val="0"/>
                        </a:spcAft>
                        <a:buNone/>
                      </a:pPr>
                      <a:r>
                        <a:rPr lang="es-ES" sz="1800"/>
                        <a:t>Metales</a:t>
                      </a:r>
                      <a:r>
                        <a:rPr lang="es-ES" sz="1800"/>
                        <a:t> blandos (estaño – plomo)</a:t>
                      </a:r>
                      <a:endParaRPr sz="1800"/>
                    </a:p>
                  </a:txBody>
                  <a:tcPr marT="45725" marB="45725" marR="91450" marL="91450"/>
                </a:tc>
                <a:tc>
                  <a:txBody>
                    <a:bodyPr/>
                    <a:lstStyle/>
                    <a:p>
                      <a:pPr indent="0" lvl="0" marL="0" marR="0" rtl="0" algn="ctr">
                        <a:spcBef>
                          <a:spcPts val="0"/>
                        </a:spcBef>
                        <a:spcAft>
                          <a:spcPts val="0"/>
                        </a:spcAft>
                        <a:buNone/>
                      </a:pPr>
                      <a:r>
                        <a:rPr lang="es-ES" sz="1800"/>
                        <a:t>2,5</a:t>
                      </a:r>
                      <a:endParaRPr sz="1800"/>
                    </a:p>
                  </a:txBody>
                  <a:tcPr marT="45725" marB="45725" marR="91450" marL="91450"/>
                </a:tc>
                <a:tc>
                  <a:txBody>
                    <a:bodyPr/>
                    <a:lstStyle/>
                    <a:p>
                      <a:pPr indent="0" lvl="0" marL="0" marR="0" rtl="0" algn="ctr">
                        <a:spcBef>
                          <a:spcPts val="0"/>
                        </a:spcBef>
                        <a:spcAft>
                          <a:spcPts val="0"/>
                        </a:spcAft>
                        <a:buClr>
                          <a:schemeClr val="dk1"/>
                        </a:buClr>
                        <a:buSzPts val="1800"/>
                        <a:buFont typeface="Noto Sans Symbols"/>
                        <a:buNone/>
                      </a:pPr>
                      <a:r>
                        <a:rPr lang="es-ES" sz="1800"/>
                        <a:t>&lt; 2</a:t>
                      </a:r>
                      <a:endParaRPr sz="1800"/>
                    </a:p>
                  </a:txBody>
                  <a:tcPr marT="45725" marB="45725" marR="91450" marL="91450"/>
                </a:tc>
                <a:tc>
                  <a:txBody>
                    <a:bodyPr/>
                    <a:lstStyle/>
                    <a:p>
                      <a:pPr indent="0" lvl="0" marL="0" marR="0" rtl="0" algn="l">
                        <a:spcBef>
                          <a:spcPts val="0"/>
                        </a:spcBef>
                        <a:spcAft>
                          <a:spcPts val="0"/>
                        </a:spcAft>
                        <a:buNone/>
                      </a:pPr>
                      <a:r>
                        <a:rPr lang="es-ES" sz="1800"/>
                        <a:t>1</a:t>
                      </a:r>
                      <a:endParaRPr sz="1800"/>
                    </a:p>
                  </a:txBody>
                  <a:tcPr marT="45725" marB="45725" marR="91450" marL="91450"/>
                </a:tc>
              </a:tr>
            </a:tbl>
          </a:graphicData>
        </a:graphic>
      </p:graphicFrame>
      <p:sp>
        <p:nvSpPr>
          <p:cNvPr id="350" name="Google Shape;350;p37"/>
          <p:cNvSpPr txBox="1"/>
          <p:nvPr/>
        </p:nvSpPr>
        <p:spPr>
          <a:xfrm>
            <a:off x="683568" y="4892967"/>
            <a:ext cx="7992888" cy="1353512"/>
          </a:xfrm>
          <a:prstGeom prst="rect">
            <a:avLst/>
          </a:prstGeom>
          <a:blipFill rotWithShape="1">
            <a:blip r:embed="rId4">
              <a:alphaModFix/>
            </a:blip>
            <a:stretch>
              <a:fillRect b="0" l="-1142" r="-380" t="-36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nvSpPr>
        <p:spPr>
          <a:xfrm>
            <a:off x="683568" y="404664"/>
            <a:ext cx="7992900" cy="2124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Las </a:t>
            </a:r>
            <a:r>
              <a:rPr b="1" lang="es-ES" sz="2400">
                <a:solidFill>
                  <a:schemeClr val="dk1"/>
                </a:solidFill>
                <a:latin typeface="Calibri"/>
                <a:ea typeface="Calibri"/>
                <a:cs typeface="Calibri"/>
                <a:sym typeface="Calibri"/>
              </a:rPr>
              <a:t>condiciones normales </a:t>
            </a:r>
            <a:r>
              <a:rPr lang="es-ES" sz="2400">
                <a:solidFill>
                  <a:schemeClr val="dk1"/>
                </a:solidFill>
                <a:latin typeface="Calibri"/>
                <a:ea typeface="Calibri"/>
                <a:cs typeface="Calibri"/>
                <a:sym typeface="Calibri"/>
              </a:rPr>
              <a:t>de ensayo son:</a:t>
            </a:r>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	</a:t>
            </a:r>
            <a:r>
              <a:rPr lang="es-ES" sz="2000">
                <a:solidFill>
                  <a:schemeClr val="dk1"/>
                </a:solidFill>
                <a:latin typeface="Calibri"/>
                <a:ea typeface="Calibri"/>
                <a:cs typeface="Calibri"/>
                <a:sym typeface="Calibri"/>
              </a:rPr>
              <a:t>D = 10 mm</a:t>
            </a:r>
            <a:endParaRPr/>
          </a:p>
          <a:p>
            <a:pPr indent="0" lvl="0" marL="0" marR="0" rtl="0" algn="just">
              <a:spcBef>
                <a:spcPts val="0"/>
              </a:spcBef>
              <a:spcAft>
                <a:spcPts val="0"/>
              </a:spcAft>
              <a:buNone/>
            </a:pPr>
            <a:r>
              <a:rPr lang="es-ES" sz="2000">
                <a:solidFill>
                  <a:schemeClr val="dk1"/>
                </a:solidFill>
                <a:latin typeface="Calibri"/>
                <a:ea typeface="Calibri"/>
                <a:cs typeface="Calibri"/>
                <a:sym typeface="Calibri"/>
              </a:rPr>
              <a:t>	F = 3000 kp</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000">
                <a:solidFill>
                  <a:schemeClr val="dk1"/>
                </a:solidFill>
                <a:latin typeface="Calibri"/>
                <a:ea typeface="Calibri"/>
                <a:cs typeface="Calibri"/>
                <a:sym typeface="Calibri"/>
              </a:rPr>
              <a:t>	t = 15 s (tiempo de carga)</a:t>
            </a:r>
            <a:endParaRPr/>
          </a:p>
          <a:p>
            <a:pPr indent="0" lvl="0" marL="0" marR="0" rtl="0" algn="just">
              <a:spcBef>
                <a:spcPts val="0"/>
              </a:spcBef>
              <a:spcAft>
                <a:spcPts val="0"/>
              </a:spcAft>
              <a:buNone/>
            </a:pPr>
            <a:r>
              <a:rPr lang="es-ES" sz="2000">
                <a:solidFill>
                  <a:schemeClr val="dk1"/>
                </a:solidFill>
                <a:latin typeface="Calibri"/>
                <a:ea typeface="Calibri"/>
                <a:cs typeface="Calibri"/>
                <a:sym typeface="Calibri"/>
              </a:rPr>
              <a:t>Y la dureza Brinell se expresa así (por ejemplo, la dureza Brinell del bronce):</a:t>
            </a:r>
            <a:endParaRPr/>
          </a:p>
          <a:p>
            <a:pPr indent="0" lvl="0" marL="0" marR="0" rtl="0" algn="just">
              <a:spcBef>
                <a:spcPts val="0"/>
              </a:spcBef>
              <a:spcAft>
                <a:spcPts val="0"/>
              </a:spcAft>
              <a:buNone/>
            </a:pPr>
            <a:r>
              <a:rPr lang="es-ES" sz="2000">
                <a:solidFill>
                  <a:schemeClr val="dk1"/>
                </a:solidFill>
                <a:latin typeface="Calibri"/>
                <a:ea typeface="Calibri"/>
                <a:cs typeface="Calibri"/>
                <a:sym typeface="Calibri"/>
              </a:rPr>
              <a:t>			</a:t>
            </a:r>
            <a:r>
              <a:rPr lang="es-ES" sz="2400">
                <a:solidFill>
                  <a:schemeClr val="dk1"/>
                </a:solidFill>
                <a:latin typeface="Calibri"/>
                <a:ea typeface="Calibri"/>
                <a:cs typeface="Calibri"/>
                <a:sym typeface="Calibri"/>
              </a:rPr>
              <a:t>86 HB</a:t>
            </a:r>
            <a:endParaRPr sz="2000">
              <a:solidFill>
                <a:schemeClr val="dk1"/>
              </a:solidFill>
              <a:latin typeface="Calibri"/>
              <a:ea typeface="Calibri"/>
              <a:cs typeface="Calibri"/>
              <a:sym typeface="Calibri"/>
            </a:endParaRPr>
          </a:p>
        </p:txBody>
      </p:sp>
      <p:sp>
        <p:nvSpPr>
          <p:cNvPr id="356" name="Google Shape;356;p38"/>
          <p:cNvSpPr txBox="1"/>
          <p:nvPr/>
        </p:nvSpPr>
        <p:spPr>
          <a:xfrm>
            <a:off x="683568" y="2723436"/>
            <a:ext cx="7992888"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Si las condiciones varían, debe expresarse en el resultado añadiendo al símbolo de dureza el diámetro de la bola, la carga y el tiempo:</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		86 HB 5/750/20</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(significaría que se ha penetrado con una bola de 5 mm de diámetro, con una carga de 750 kp y durante 20 segundos)</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nvSpPr>
        <p:spPr>
          <a:xfrm>
            <a:off x="683568" y="188640"/>
            <a:ext cx="799288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2.3. Ensayo de dureza a la penetración. MÉTODO VICKERS</a:t>
            </a:r>
            <a:endParaRPr/>
          </a:p>
        </p:txBody>
      </p:sp>
      <p:sp>
        <p:nvSpPr>
          <p:cNvPr id="362" name="Google Shape;362;p39"/>
          <p:cNvSpPr txBox="1"/>
          <p:nvPr/>
        </p:nvSpPr>
        <p:spPr>
          <a:xfrm>
            <a:off x="683568" y="1268760"/>
            <a:ext cx="7992888"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Análogo al ensayo Brinell, pero ahora el penetrador tiene punta piramidal de base cuadrada y ángulo en el vértice de 136º entre caras. El valor de la dureza sigue siendo el cociente entre la carga (kp) y la superficie de la huella (mm</a:t>
            </a:r>
            <a:r>
              <a:rPr baseline="30000" lang="es-ES" sz="2400">
                <a:solidFill>
                  <a:schemeClr val="dk1"/>
                </a:solidFill>
                <a:latin typeface="Calibri"/>
                <a:ea typeface="Calibri"/>
                <a:cs typeface="Calibri"/>
                <a:sym typeface="Calibri"/>
              </a:rPr>
              <a:t>2</a:t>
            </a:r>
            <a:r>
              <a:rPr lang="es-E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pic>
        <p:nvPicPr>
          <p:cNvPr id="363" name="Google Shape;363;p39"/>
          <p:cNvPicPr preferRelativeResize="0"/>
          <p:nvPr/>
        </p:nvPicPr>
        <p:blipFill rotWithShape="1">
          <a:blip r:embed="rId3">
            <a:alphaModFix/>
          </a:blip>
          <a:srcRect b="0" l="0" r="0" t="0"/>
          <a:stretch/>
        </p:blipFill>
        <p:spPr>
          <a:xfrm>
            <a:off x="6084168" y="2833861"/>
            <a:ext cx="1924722" cy="2683371"/>
          </a:xfrm>
          <a:prstGeom prst="rect">
            <a:avLst/>
          </a:prstGeom>
          <a:noFill/>
          <a:ln>
            <a:noFill/>
          </a:ln>
        </p:spPr>
      </p:pic>
      <p:pic>
        <p:nvPicPr>
          <p:cNvPr id="364" name="Google Shape;364;p39"/>
          <p:cNvPicPr preferRelativeResize="0"/>
          <p:nvPr/>
        </p:nvPicPr>
        <p:blipFill rotWithShape="1">
          <a:blip r:embed="rId4">
            <a:alphaModFix/>
          </a:blip>
          <a:srcRect b="0" l="0" r="0" t="0"/>
          <a:stretch/>
        </p:blipFill>
        <p:spPr>
          <a:xfrm>
            <a:off x="4716016" y="5661248"/>
            <a:ext cx="3381375" cy="1019175"/>
          </a:xfrm>
          <a:prstGeom prst="rect">
            <a:avLst/>
          </a:prstGeom>
          <a:noFill/>
          <a:ln>
            <a:noFill/>
          </a:ln>
        </p:spPr>
      </p:pic>
      <p:pic>
        <p:nvPicPr>
          <p:cNvPr id="365" name="Google Shape;365;p39"/>
          <p:cNvPicPr preferRelativeResize="0"/>
          <p:nvPr/>
        </p:nvPicPr>
        <p:blipFill rotWithShape="1">
          <a:blip r:embed="rId5">
            <a:alphaModFix/>
          </a:blip>
          <a:srcRect b="0" l="0" r="0" t="0"/>
          <a:stretch/>
        </p:blipFill>
        <p:spPr>
          <a:xfrm>
            <a:off x="418912" y="3338858"/>
            <a:ext cx="3433008" cy="2831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nvSpPr>
        <p:spPr>
          <a:xfrm>
            <a:off x="683568" y="404664"/>
            <a:ext cx="7992900" cy="255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Y la dureza Vickers se expresa así:</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			</a:t>
            </a:r>
            <a:r>
              <a:rPr lang="es-ES" sz="2400">
                <a:solidFill>
                  <a:schemeClr val="dk1"/>
                </a:solidFill>
                <a:latin typeface="Calibri"/>
                <a:ea typeface="Calibri"/>
                <a:cs typeface="Calibri"/>
                <a:sym typeface="Calibri"/>
              </a:rPr>
              <a:t>560 HV</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O más exactamente así:</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560 HV 30 / 15</a:t>
            </a:r>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(que significa que se ha utilizado una carga de 30 kp durante 15 segundos)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nvSpPr>
        <p:spPr>
          <a:xfrm>
            <a:off x="683568" y="188640"/>
            <a:ext cx="799288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2.4. Ensayo de dureza a la penetración. MÉTODO ROCKWELL</a:t>
            </a:r>
            <a:endParaRPr/>
          </a:p>
        </p:txBody>
      </p:sp>
      <p:sp>
        <p:nvSpPr>
          <p:cNvPr id="376" name="Google Shape;376;p41"/>
          <p:cNvSpPr txBox="1"/>
          <p:nvPr/>
        </p:nvSpPr>
        <p:spPr>
          <a:xfrm>
            <a:off x="683568" y="1268760"/>
            <a:ext cx="799288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En este caso la dureza se calcula en función de la profundidad de la huella, no de la superficie.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Para materiales blandos (HB&lt;200) se utiliza una bola (de 1,5875 mm de diámetro), y para materiales duros (HB&gt;200) se utiliza un cono de diamante de 120º en la punta como penetrador.</a:t>
            </a:r>
            <a:endParaRPr sz="2400">
              <a:solidFill>
                <a:schemeClr val="dk1"/>
              </a:solidFill>
              <a:latin typeface="Calibri"/>
              <a:ea typeface="Calibri"/>
              <a:cs typeface="Calibri"/>
              <a:sym typeface="Calibri"/>
            </a:endParaRPr>
          </a:p>
        </p:txBody>
      </p:sp>
      <p:pic>
        <p:nvPicPr>
          <p:cNvPr id="377" name="Google Shape;377;p41"/>
          <p:cNvPicPr preferRelativeResize="0"/>
          <p:nvPr/>
        </p:nvPicPr>
        <p:blipFill rotWithShape="1">
          <a:blip r:embed="rId3">
            <a:alphaModFix/>
          </a:blip>
          <a:srcRect b="0" l="0" r="0" t="0"/>
          <a:stretch/>
        </p:blipFill>
        <p:spPr>
          <a:xfrm>
            <a:off x="2051720" y="3946416"/>
            <a:ext cx="1643432" cy="2647752"/>
          </a:xfrm>
          <a:prstGeom prst="rect">
            <a:avLst/>
          </a:prstGeom>
          <a:noFill/>
          <a:ln>
            <a:noFill/>
          </a:ln>
        </p:spPr>
      </p:pic>
      <p:pic>
        <p:nvPicPr>
          <p:cNvPr id="378" name="Google Shape;378;p41"/>
          <p:cNvPicPr preferRelativeResize="0"/>
          <p:nvPr/>
        </p:nvPicPr>
        <p:blipFill rotWithShape="1">
          <a:blip r:embed="rId4">
            <a:alphaModFix/>
          </a:blip>
          <a:srcRect b="0" l="0" r="0" t="0"/>
          <a:stretch/>
        </p:blipFill>
        <p:spPr>
          <a:xfrm>
            <a:off x="4540127" y="3673834"/>
            <a:ext cx="3848100" cy="29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755576" y="980728"/>
            <a:ext cx="74168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2800" u="none" cap="none" strike="noStrike">
                <a:solidFill>
                  <a:schemeClr val="dk1"/>
                </a:solidFill>
                <a:latin typeface="Arial"/>
                <a:ea typeface="Arial"/>
                <a:cs typeface="Arial"/>
                <a:sym typeface="Arial"/>
              </a:rPr>
              <a:t>1. PROPIEDADES DE LOS MATERIALES</a:t>
            </a:r>
            <a:endParaRPr sz="2800">
              <a:solidFill>
                <a:schemeClr val="dk1"/>
              </a:solidFill>
              <a:latin typeface="Arial"/>
              <a:ea typeface="Arial"/>
              <a:cs typeface="Arial"/>
              <a:sym typeface="Arial"/>
            </a:endParaRPr>
          </a:p>
        </p:txBody>
      </p:sp>
      <p:pic>
        <p:nvPicPr>
          <p:cNvPr id="104" name="Google Shape;104;p15"/>
          <p:cNvPicPr preferRelativeResize="0"/>
          <p:nvPr/>
        </p:nvPicPr>
        <p:blipFill rotWithShape="1">
          <a:blip r:embed="rId3">
            <a:alphaModFix/>
          </a:blip>
          <a:srcRect b="0" l="0" r="0" t="0"/>
          <a:stretch/>
        </p:blipFill>
        <p:spPr>
          <a:xfrm>
            <a:off x="3131840" y="2924944"/>
            <a:ext cx="5334962" cy="33438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nvSpPr>
        <p:spPr>
          <a:xfrm>
            <a:off x="683568" y="382920"/>
            <a:ext cx="7992900" cy="341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Se realiza en 3 fases: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Se aplica una carga inicial de 10 kp para asentar el penetrador.</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Se aplica una carga adicional que origina la huella.</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Se retira la carga adicional, y por un comportamiento elástico, el penetrador sufre cierta elevación.</a:t>
            </a:r>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A la diferencia entre la profundidad del penetrador entre el paso 1 y el paso 3 se le denomina “e”, y se medirá en unidades de 2 μ = 0,002 mm.</a:t>
            </a:r>
            <a:endParaRPr sz="2400">
              <a:solidFill>
                <a:schemeClr val="dk1"/>
              </a:solidFill>
              <a:latin typeface="Calibri"/>
              <a:ea typeface="Calibri"/>
              <a:cs typeface="Calibri"/>
              <a:sym typeface="Calibri"/>
            </a:endParaRPr>
          </a:p>
        </p:txBody>
      </p:sp>
      <p:pic>
        <p:nvPicPr>
          <p:cNvPr id="384" name="Google Shape;384;p42"/>
          <p:cNvPicPr preferRelativeResize="0"/>
          <p:nvPr/>
        </p:nvPicPr>
        <p:blipFill rotWithShape="1">
          <a:blip r:embed="rId3">
            <a:alphaModFix/>
          </a:blip>
          <a:srcRect b="0" l="0" r="0" t="0"/>
          <a:stretch/>
        </p:blipFill>
        <p:spPr>
          <a:xfrm>
            <a:off x="301269" y="4036878"/>
            <a:ext cx="4198723" cy="2459802"/>
          </a:xfrm>
          <a:prstGeom prst="rect">
            <a:avLst/>
          </a:prstGeom>
          <a:noFill/>
          <a:ln>
            <a:noFill/>
          </a:ln>
        </p:spPr>
      </p:pic>
      <p:pic>
        <p:nvPicPr>
          <p:cNvPr id="385" name="Google Shape;385;p42"/>
          <p:cNvPicPr preferRelativeResize="0"/>
          <p:nvPr/>
        </p:nvPicPr>
        <p:blipFill rotWithShape="1">
          <a:blip r:embed="rId4">
            <a:alphaModFix/>
          </a:blip>
          <a:srcRect b="0" l="0" r="0" t="0"/>
          <a:stretch/>
        </p:blipFill>
        <p:spPr>
          <a:xfrm>
            <a:off x="4554296" y="4869160"/>
            <a:ext cx="4571999" cy="12616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1000"/>
                                        <p:tgtEl>
                                          <p:spTgt spid="3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1000"/>
                                        <p:tgtEl>
                                          <p:spTgt spid="3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nvSpPr>
        <p:spPr>
          <a:xfrm>
            <a:off x="683568" y="535320"/>
            <a:ext cx="7992900" cy="304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Se establece que el valor de la dureza Rockwell, en el caso de utilizar un penetrador en forma de cono, 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HRC = 100 – 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Y en el caso de utilizar un penetrador de bola, será:</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HRB = 130 - 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4"/>
          <p:cNvPicPr preferRelativeResize="0"/>
          <p:nvPr/>
        </p:nvPicPr>
        <p:blipFill rotWithShape="1">
          <a:blip r:embed="rId3">
            <a:alphaModFix/>
          </a:blip>
          <a:srcRect b="0" l="0" r="0" t="0"/>
          <a:stretch/>
        </p:blipFill>
        <p:spPr>
          <a:xfrm>
            <a:off x="757238" y="204788"/>
            <a:ext cx="7629525" cy="644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1000"/>
                                        <p:tgtEl>
                                          <p:spTgt spid="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nvSpPr>
        <p:spPr>
          <a:xfrm>
            <a:off x="683568" y="188640"/>
            <a:ext cx="7992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3. ENSAYO DE TRACCIÓN</a:t>
            </a:r>
            <a:endParaRPr/>
          </a:p>
        </p:txBody>
      </p:sp>
      <p:sp>
        <p:nvSpPr>
          <p:cNvPr id="401" name="Google Shape;401;p45"/>
          <p:cNvSpPr txBox="1"/>
          <p:nvPr/>
        </p:nvSpPr>
        <p:spPr>
          <a:xfrm>
            <a:off x="683568" y="1268760"/>
            <a:ext cx="79928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Recordemos los </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tipos de esfuerzo:</a:t>
            </a:r>
            <a:endParaRPr/>
          </a:p>
        </p:txBody>
      </p:sp>
      <p:pic>
        <p:nvPicPr>
          <p:cNvPr id="402" name="Google Shape;402;p45"/>
          <p:cNvPicPr preferRelativeResize="0"/>
          <p:nvPr/>
        </p:nvPicPr>
        <p:blipFill rotWithShape="1">
          <a:blip r:embed="rId3">
            <a:alphaModFix/>
          </a:blip>
          <a:srcRect b="0" l="0" r="0" t="0"/>
          <a:stretch/>
        </p:blipFill>
        <p:spPr>
          <a:xfrm>
            <a:off x="4139952" y="1268755"/>
            <a:ext cx="4724400" cy="503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000"/>
                                        <p:tgtEl>
                                          <p:spTgt spid="4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nvSpPr>
        <p:spPr>
          <a:xfrm>
            <a:off x="683568" y="330870"/>
            <a:ext cx="7992900" cy="2678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El </a:t>
            </a:r>
            <a:r>
              <a:rPr b="1" lang="es-ES" sz="2400">
                <a:solidFill>
                  <a:schemeClr val="dk1"/>
                </a:solidFill>
                <a:latin typeface="Calibri"/>
                <a:ea typeface="Calibri"/>
                <a:cs typeface="Calibri"/>
                <a:sym typeface="Calibri"/>
              </a:rPr>
              <a:t>ensayo de tracción</a:t>
            </a:r>
            <a:r>
              <a:rPr lang="es-ES" sz="2400">
                <a:solidFill>
                  <a:schemeClr val="dk1"/>
                </a:solidFill>
                <a:latin typeface="Calibri"/>
                <a:ea typeface="Calibri"/>
                <a:cs typeface="Calibri"/>
                <a:sym typeface="Calibri"/>
              </a:rPr>
              <a:t> se utiliza para evaluar la resistencia de los metales y aleaciones. Se trata de hacer que la muestra de metal, en forma de probeta, rompa en un periodo de tiempo relativamente corto a una velocidad constante (la rotura deberá producirse en el tercio central de la probeta). El ensayo se realiza en la máquina universal de ensayo, que es una máquina hidráulica que deforma la probeta poco a poco.</a:t>
            </a:r>
            <a:endParaRPr sz="2400">
              <a:solidFill>
                <a:schemeClr val="dk1"/>
              </a:solidFill>
              <a:latin typeface="Calibri"/>
              <a:ea typeface="Calibri"/>
              <a:cs typeface="Calibri"/>
              <a:sym typeface="Calibri"/>
            </a:endParaRPr>
          </a:p>
        </p:txBody>
      </p:sp>
      <p:pic>
        <p:nvPicPr>
          <p:cNvPr id="408" name="Google Shape;408;p46"/>
          <p:cNvPicPr preferRelativeResize="0"/>
          <p:nvPr/>
        </p:nvPicPr>
        <p:blipFill rotWithShape="1">
          <a:blip r:embed="rId3">
            <a:alphaModFix/>
          </a:blip>
          <a:srcRect b="0" l="0" r="0" t="0"/>
          <a:stretch/>
        </p:blipFill>
        <p:spPr>
          <a:xfrm>
            <a:off x="4680012" y="3227006"/>
            <a:ext cx="3810000" cy="341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ppt_w</p:attrName>
                                        </p:attrNameLst>
                                      </p:cBhvr>
                                      <p:tavLst>
                                        <p:tav fmla="" tm="0">
                                          <p:val>
                                            <p:strVal val="0"/>
                                          </p:val>
                                        </p:tav>
                                        <p:tav fmla="" tm="100000">
                                          <p:val>
                                            <p:strVal val="#ppt_w"/>
                                          </p:val>
                                        </p:tav>
                                      </p:tavLst>
                                    </p:anim>
                                    <p:anim calcmode="lin" valueType="num">
                                      <p:cBhvr additive="base">
                                        <p:cTn dur="1000"/>
                                        <p:tgtEl>
                                          <p:spTgt spid="40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nvSpPr>
        <p:spPr>
          <a:xfrm>
            <a:off x="683568" y="535320"/>
            <a:ext cx="7992888" cy="2947345"/>
          </a:xfrm>
          <a:prstGeom prst="rect">
            <a:avLst/>
          </a:prstGeom>
          <a:blipFill rotWithShape="1">
            <a:blip r:embed="rId3">
              <a:alphaModFix/>
            </a:blip>
            <a:stretch>
              <a:fillRect b="-3932" l="-1143" r="0" t="-165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latin typeface="Calibri"/>
                <a:ea typeface="Calibri"/>
                <a:cs typeface="Calibri"/>
                <a:sym typeface="Calibri"/>
              </a:rPr>
              <a:t> </a:t>
            </a:r>
            <a:endParaRPr/>
          </a:p>
        </p:txBody>
      </p:sp>
      <p:pic>
        <p:nvPicPr>
          <p:cNvPr id="414" name="Google Shape;414;p47"/>
          <p:cNvPicPr preferRelativeResize="0"/>
          <p:nvPr/>
        </p:nvPicPr>
        <p:blipFill rotWithShape="1">
          <a:blip r:embed="rId4">
            <a:alphaModFix/>
          </a:blip>
          <a:srcRect b="0" l="0" r="0" t="0"/>
          <a:stretch/>
        </p:blipFill>
        <p:spPr>
          <a:xfrm>
            <a:off x="1943100" y="4164640"/>
            <a:ext cx="5257800" cy="14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nvSpPr>
        <p:spPr>
          <a:xfrm>
            <a:off x="323528" y="404664"/>
            <a:ext cx="849694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Analizando en todo momento la fuerza aplicada y la deformación, con la ayuda de un extensómetro, se obtienen los llamados diagramas esfuerzo-deformación:</a:t>
            </a:r>
            <a:endParaRPr/>
          </a:p>
        </p:txBody>
      </p:sp>
      <p:pic>
        <p:nvPicPr>
          <p:cNvPr id="420" name="Google Shape;420;p48"/>
          <p:cNvPicPr preferRelativeResize="0"/>
          <p:nvPr/>
        </p:nvPicPr>
        <p:blipFill rotWithShape="1">
          <a:blip r:embed="rId3">
            <a:alphaModFix/>
          </a:blip>
          <a:srcRect b="0" l="0" r="0" t="0"/>
          <a:stretch/>
        </p:blipFill>
        <p:spPr>
          <a:xfrm>
            <a:off x="2406785" y="1290860"/>
            <a:ext cx="4218957" cy="3130037"/>
          </a:xfrm>
          <a:prstGeom prst="rect">
            <a:avLst/>
          </a:prstGeom>
          <a:noFill/>
          <a:ln>
            <a:noFill/>
          </a:ln>
        </p:spPr>
      </p:pic>
      <p:sp>
        <p:nvSpPr>
          <p:cNvPr id="421" name="Google Shape;421;p48"/>
          <p:cNvSpPr txBox="1"/>
          <p:nvPr/>
        </p:nvSpPr>
        <p:spPr>
          <a:xfrm>
            <a:off x="5920667" y="4263447"/>
            <a:ext cx="504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ε</a:t>
            </a:r>
            <a:endParaRPr sz="2400">
              <a:solidFill>
                <a:schemeClr val="dk1"/>
              </a:solidFill>
              <a:latin typeface="Calibri"/>
              <a:ea typeface="Calibri"/>
              <a:cs typeface="Calibri"/>
              <a:sym typeface="Calibri"/>
            </a:endParaRPr>
          </a:p>
        </p:txBody>
      </p:sp>
      <p:pic>
        <p:nvPicPr>
          <p:cNvPr id="422" name="Google Shape;422;p48"/>
          <p:cNvPicPr preferRelativeResize="0"/>
          <p:nvPr/>
        </p:nvPicPr>
        <p:blipFill rotWithShape="1">
          <a:blip r:embed="rId4">
            <a:alphaModFix/>
          </a:blip>
          <a:srcRect b="0" l="0" r="0" t="0"/>
          <a:stretch/>
        </p:blipFill>
        <p:spPr>
          <a:xfrm>
            <a:off x="900113" y="4725144"/>
            <a:ext cx="7343775" cy="790575"/>
          </a:xfrm>
          <a:prstGeom prst="rect">
            <a:avLst/>
          </a:prstGeom>
          <a:noFill/>
          <a:ln>
            <a:noFill/>
          </a:ln>
        </p:spPr>
      </p:pic>
      <p:sp>
        <p:nvSpPr>
          <p:cNvPr id="423" name="Google Shape;423;p48"/>
          <p:cNvSpPr txBox="1"/>
          <p:nvPr/>
        </p:nvSpPr>
        <p:spPr>
          <a:xfrm>
            <a:off x="323528" y="5673442"/>
            <a:ext cx="849694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Por la dificultad de ir midiendo la sección instantánea de la probeta en cada momento, se trabajará con el esfuerzo calculado con la sección inicial (esfuerzo usual, pero en adelante “esfuerzo” a secas).</a:t>
            </a:r>
            <a:endParaRPr sz="2000">
              <a:solidFill>
                <a:schemeClr val="dk1"/>
              </a:solidFill>
              <a:latin typeface="Calibri"/>
              <a:ea typeface="Calibri"/>
              <a:cs typeface="Calibri"/>
              <a:sym typeface="Calibri"/>
            </a:endParaRPr>
          </a:p>
        </p:txBody>
      </p:sp>
      <p:sp>
        <p:nvSpPr>
          <p:cNvPr id="424" name="Google Shape;424;p48"/>
          <p:cNvSpPr txBox="1"/>
          <p:nvPr/>
        </p:nvSpPr>
        <p:spPr>
          <a:xfrm>
            <a:off x="5386050" y="5146425"/>
            <a:ext cx="319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 alargamiento unitario</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9"/>
          <p:cNvPicPr preferRelativeResize="0"/>
          <p:nvPr/>
        </p:nvPicPr>
        <p:blipFill rotWithShape="1">
          <a:blip r:embed="rId3">
            <a:alphaModFix/>
          </a:blip>
          <a:srcRect b="0" l="0" r="0" t="0"/>
          <a:stretch/>
        </p:blipFill>
        <p:spPr>
          <a:xfrm>
            <a:off x="1087250" y="216150"/>
            <a:ext cx="7118200" cy="6518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0"/>
          <p:cNvSpPr txBox="1"/>
          <p:nvPr/>
        </p:nvSpPr>
        <p:spPr>
          <a:xfrm>
            <a:off x="683568" y="535320"/>
            <a:ext cx="7992888" cy="1692771"/>
          </a:xfrm>
          <a:prstGeom prst="rect">
            <a:avLst/>
          </a:prstGeom>
          <a:blipFill rotWithShape="1">
            <a:blip r:embed="rId3">
              <a:alphaModFix/>
            </a:blip>
            <a:stretch>
              <a:fillRect b="0" l="-1143" r="-1219" t="-287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latin typeface="Calibri"/>
                <a:ea typeface="Calibri"/>
                <a:cs typeface="Calibri"/>
                <a:sym typeface="Calibri"/>
              </a:rPr>
              <a:t> </a:t>
            </a:r>
            <a:endParaRPr/>
          </a:p>
        </p:txBody>
      </p:sp>
      <p:sp>
        <p:nvSpPr>
          <p:cNvPr id="435" name="Google Shape;435;p50"/>
          <p:cNvSpPr txBox="1"/>
          <p:nvPr/>
        </p:nvSpPr>
        <p:spPr>
          <a:xfrm>
            <a:off x="683568" y="2348880"/>
            <a:ext cx="7992900" cy="1569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76923C"/>
                </a:solidFill>
                <a:latin typeface="Calibri"/>
                <a:ea typeface="Calibri"/>
                <a:cs typeface="Calibri"/>
                <a:sym typeface="Calibri"/>
              </a:rPr>
              <a:t>Zona Elástica</a:t>
            </a:r>
            <a:r>
              <a:rPr lang="es-ES" sz="2400">
                <a:solidFill>
                  <a:schemeClr val="dk1"/>
                </a:solidFill>
                <a:latin typeface="Calibri"/>
                <a:ea typeface="Calibri"/>
                <a:cs typeface="Calibri"/>
                <a:sym typeface="Calibri"/>
              </a:rPr>
              <a:t>: En toda esta zona, si cesara el esfuerzo, la probeta recuperaría su longitud inicial. A partir del </a:t>
            </a:r>
            <a:r>
              <a:rPr b="1" lang="es-ES" sz="2400">
                <a:solidFill>
                  <a:schemeClr val="dk1"/>
                </a:solidFill>
                <a:latin typeface="Calibri"/>
                <a:ea typeface="Calibri"/>
                <a:cs typeface="Calibri"/>
                <a:sym typeface="Calibri"/>
              </a:rPr>
              <a:t>límite elástico</a:t>
            </a:r>
            <a:r>
              <a:rPr lang="es-ES" sz="2400">
                <a:solidFill>
                  <a:schemeClr val="dk1"/>
                </a:solidFill>
                <a:latin typeface="Calibri"/>
                <a:ea typeface="Calibri"/>
                <a:cs typeface="Calibri"/>
                <a:sym typeface="Calibri"/>
              </a:rPr>
              <a:t> (σ</a:t>
            </a:r>
            <a:r>
              <a:rPr baseline="-25000" lang="es-ES" sz="2400">
                <a:solidFill>
                  <a:schemeClr val="dk1"/>
                </a:solidFill>
                <a:latin typeface="Calibri"/>
                <a:ea typeface="Calibri"/>
                <a:cs typeface="Calibri"/>
                <a:sym typeface="Calibri"/>
              </a:rPr>
              <a:t>E</a:t>
            </a:r>
            <a:r>
              <a:rPr lang="es-ES" sz="2400">
                <a:solidFill>
                  <a:schemeClr val="dk1"/>
                </a:solidFill>
                <a:latin typeface="Calibri"/>
                <a:ea typeface="Calibri"/>
                <a:cs typeface="Calibri"/>
                <a:sym typeface="Calibri"/>
              </a:rPr>
              <a:t>), el material deja de ser elástico para tener un comportamiento plástico.</a:t>
            </a:r>
            <a:endParaRPr/>
          </a:p>
        </p:txBody>
      </p:sp>
      <p:sp>
        <p:nvSpPr>
          <p:cNvPr id="436" name="Google Shape;436;p50"/>
          <p:cNvSpPr txBox="1"/>
          <p:nvPr/>
        </p:nvSpPr>
        <p:spPr>
          <a:xfrm>
            <a:off x="683568" y="4221088"/>
            <a:ext cx="7992888"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FFC000"/>
                </a:solidFill>
                <a:latin typeface="Calibri"/>
                <a:ea typeface="Calibri"/>
                <a:cs typeface="Calibri"/>
                <a:sym typeface="Calibri"/>
              </a:rPr>
              <a:t>Zona Plástica </a:t>
            </a:r>
            <a:r>
              <a:rPr lang="es-ES" sz="2400">
                <a:solidFill>
                  <a:schemeClr val="dk1"/>
                </a:solidFill>
                <a:latin typeface="Calibri"/>
                <a:ea typeface="Calibri"/>
                <a:cs typeface="Calibri"/>
                <a:sym typeface="Calibri"/>
              </a:rPr>
              <a:t>(o zona límite de rotura): En toda esta zona, si cesara el esfuerzo, la probeta quedaría permanentemente deformada. Está limitada por el </a:t>
            </a:r>
            <a:r>
              <a:rPr b="1" lang="es-ES" sz="2400">
                <a:solidFill>
                  <a:schemeClr val="dk1"/>
                </a:solidFill>
                <a:latin typeface="Calibri"/>
                <a:ea typeface="Calibri"/>
                <a:cs typeface="Calibri"/>
                <a:sym typeface="Calibri"/>
              </a:rPr>
              <a:t>límite de rotura</a:t>
            </a:r>
            <a:r>
              <a:rPr lang="es-ES" sz="2400">
                <a:solidFill>
                  <a:schemeClr val="dk1"/>
                </a:solidFill>
                <a:latin typeface="Calibri"/>
                <a:ea typeface="Calibri"/>
                <a:cs typeface="Calibri"/>
                <a:sym typeface="Calibri"/>
              </a:rPr>
              <a:t> (σ</a:t>
            </a:r>
            <a:r>
              <a:rPr baseline="-25000" lang="es-ES" sz="2400">
                <a:solidFill>
                  <a:schemeClr val="dk1"/>
                </a:solidFill>
                <a:latin typeface="Calibri"/>
                <a:ea typeface="Calibri"/>
                <a:cs typeface="Calibri"/>
                <a:sym typeface="Calibri"/>
              </a:rPr>
              <a:t>R</a:t>
            </a:r>
            <a:r>
              <a:rPr lang="es-ES" sz="2400">
                <a:solidFill>
                  <a:schemeClr val="dk1"/>
                </a:solidFill>
                <a:latin typeface="Calibri"/>
                <a:ea typeface="Calibri"/>
                <a:cs typeface="Calibri"/>
                <a:sym typeface="Calibri"/>
              </a:rPr>
              <a:t>), y a partir de este punto, el material se considera roto (aunque no se produzca la división de la pieza).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nvSpPr>
        <p:spPr>
          <a:xfrm>
            <a:off x="683568" y="535320"/>
            <a:ext cx="79928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FF0000"/>
                </a:solidFill>
                <a:latin typeface="Calibri"/>
                <a:ea typeface="Calibri"/>
                <a:cs typeface="Calibri"/>
                <a:sym typeface="Calibri"/>
              </a:rPr>
              <a:t>Zona de Estricción</a:t>
            </a:r>
            <a:r>
              <a:rPr b="1" lang="es-ES" sz="2400">
                <a:solidFill>
                  <a:srgbClr val="0070C0"/>
                </a:solidFill>
                <a:latin typeface="Calibri"/>
                <a:ea typeface="Calibri"/>
                <a:cs typeface="Calibri"/>
                <a:sym typeface="Calibri"/>
              </a:rPr>
              <a:t> </a:t>
            </a:r>
            <a:r>
              <a:rPr lang="es-ES" sz="2400">
                <a:solidFill>
                  <a:schemeClr val="dk1"/>
                </a:solidFill>
                <a:latin typeface="Calibri"/>
                <a:ea typeface="Calibri"/>
                <a:cs typeface="Calibri"/>
                <a:sym typeface="Calibri"/>
              </a:rPr>
              <a:t>(o zona de rotura): El material sigue alargándose hasta que se produce la rotura física total.</a:t>
            </a:r>
            <a:endParaRPr sz="3200">
              <a:solidFill>
                <a:schemeClr val="dk1"/>
              </a:solidFill>
              <a:latin typeface="Calibri"/>
              <a:ea typeface="Calibri"/>
              <a:cs typeface="Calibri"/>
              <a:sym typeface="Calibri"/>
            </a:endParaRPr>
          </a:p>
        </p:txBody>
      </p:sp>
      <p:pic>
        <p:nvPicPr>
          <p:cNvPr id="442" name="Google Shape;442;p51"/>
          <p:cNvPicPr preferRelativeResize="0"/>
          <p:nvPr/>
        </p:nvPicPr>
        <p:blipFill rotWithShape="1">
          <a:blip r:embed="rId3">
            <a:alphaModFix/>
          </a:blip>
          <a:srcRect b="0" l="0" r="0" t="0"/>
          <a:stretch/>
        </p:blipFill>
        <p:spPr>
          <a:xfrm>
            <a:off x="395536" y="1772816"/>
            <a:ext cx="8568952" cy="46805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nvSpPr>
        <p:spPr>
          <a:xfrm>
            <a:off x="683568" y="476672"/>
            <a:ext cx="79929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Las </a:t>
            </a:r>
            <a:r>
              <a:rPr b="1" lang="es-ES" sz="2400">
                <a:solidFill>
                  <a:schemeClr val="dk1"/>
                </a:solidFill>
                <a:latin typeface="Calibri"/>
                <a:ea typeface="Calibri"/>
                <a:cs typeface="Calibri"/>
                <a:sym typeface="Calibri"/>
              </a:rPr>
              <a:t>propiedades</a:t>
            </a:r>
            <a:r>
              <a:rPr lang="es-ES" sz="2400">
                <a:solidFill>
                  <a:schemeClr val="dk1"/>
                </a:solidFill>
                <a:latin typeface="Calibri"/>
                <a:ea typeface="Calibri"/>
                <a:cs typeface="Calibri"/>
                <a:sym typeface="Calibri"/>
              </a:rPr>
              <a:t> de un material o grupo de materiales son el conjunto de </a:t>
            </a:r>
            <a:r>
              <a:rPr b="1" lang="es-ES" sz="2400">
                <a:solidFill>
                  <a:schemeClr val="dk1"/>
                </a:solidFill>
                <a:latin typeface="Calibri"/>
                <a:ea typeface="Calibri"/>
                <a:cs typeface="Calibri"/>
                <a:sym typeface="Calibri"/>
              </a:rPr>
              <a:t>características</a:t>
            </a:r>
            <a:r>
              <a:rPr lang="es-ES" sz="2400">
                <a:solidFill>
                  <a:schemeClr val="dk1"/>
                </a:solidFill>
                <a:latin typeface="Calibri"/>
                <a:ea typeface="Calibri"/>
                <a:cs typeface="Calibri"/>
                <a:sym typeface="Calibri"/>
              </a:rPr>
              <a:t> diferentes que ponen de manifiesto </a:t>
            </a:r>
            <a:r>
              <a:rPr b="1" lang="es-ES" sz="2400">
                <a:solidFill>
                  <a:schemeClr val="dk1"/>
                </a:solidFill>
                <a:latin typeface="Calibri"/>
                <a:ea typeface="Calibri"/>
                <a:cs typeface="Calibri"/>
                <a:sym typeface="Calibri"/>
              </a:rPr>
              <a:t>cualidades</a:t>
            </a:r>
            <a:r>
              <a:rPr lang="es-ES" sz="2400">
                <a:solidFill>
                  <a:schemeClr val="dk1"/>
                </a:solidFill>
                <a:latin typeface="Calibri"/>
                <a:ea typeface="Calibri"/>
                <a:cs typeface="Calibri"/>
                <a:sym typeface="Calibri"/>
              </a:rPr>
              <a:t> de éstos.</a:t>
            </a:r>
            <a:endParaRPr sz="2400">
              <a:solidFill>
                <a:schemeClr val="dk1"/>
              </a:solidFill>
              <a:latin typeface="Calibri"/>
              <a:ea typeface="Calibri"/>
              <a:cs typeface="Calibri"/>
              <a:sym typeface="Calibri"/>
            </a:endParaRPr>
          </a:p>
        </p:txBody>
      </p:sp>
      <p:sp>
        <p:nvSpPr>
          <p:cNvPr id="110" name="Google Shape;110;p16"/>
          <p:cNvSpPr txBox="1"/>
          <p:nvPr/>
        </p:nvSpPr>
        <p:spPr>
          <a:xfrm>
            <a:off x="2123728" y="2420888"/>
            <a:ext cx="4968552"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PROPIEDADES DE LOS MATERIALES</a:t>
            </a:r>
            <a:endParaRPr sz="2400">
              <a:solidFill>
                <a:schemeClr val="dk1"/>
              </a:solidFill>
              <a:latin typeface="Calibri"/>
              <a:ea typeface="Calibri"/>
              <a:cs typeface="Calibri"/>
              <a:sym typeface="Calibri"/>
            </a:endParaRPr>
          </a:p>
        </p:txBody>
      </p:sp>
      <p:sp>
        <p:nvSpPr>
          <p:cNvPr id="111" name="Google Shape;111;p16"/>
          <p:cNvSpPr txBox="1"/>
          <p:nvPr/>
        </p:nvSpPr>
        <p:spPr>
          <a:xfrm>
            <a:off x="-580079" y="3506888"/>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MECÁNICAS</a:t>
            </a:r>
            <a:endParaRPr sz="2400">
              <a:solidFill>
                <a:schemeClr val="dk1"/>
              </a:solidFill>
              <a:latin typeface="Calibri"/>
              <a:ea typeface="Calibri"/>
              <a:cs typeface="Calibri"/>
              <a:sym typeface="Calibri"/>
            </a:endParaRPr>
          </a:p>
        </p:txBody>
      </p:sp>
      <p:sp>
        <p:nvSpPr>
          <p:cNvPr id="112" name="Google Shape;112;p16"/>
          <p:cNvSpPr txBox="1"/>
          <p:nvPr/>
        </p:nvSpPr>
        <p:spPr>
          <a:xfrm>
            <a:off x="1619672" y="3506888"/>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FÍSICAS</a:t>
            </a:r>
            <a:endParaRPr sz="2400">
              <a:solidFill>
                <a:schemeClr val="dk1"/>
              </a:solidFill>
              <a:latin typeface="Calibri"/>
              <a:ea typeface="Calibri"/>
              <a:cs typeface="Calibri"/>
              <a:sym typeface="Calibri"/>
            </a:endParaRPr>
          </a:p>
        </p:txBody>
      </p:sp>
      <p:sp>
        <p:nvSpPr>
          <p:cNvPr id="113" name="Google Shape;113;p16"/>
          <p:cNvSpPr txBox="1"/>
          <p:nvPr/>
        </p:nvSpPr>
        <p:spPr>
          <a:xfrm>
            <a:off x="3707904" y="3478832"/>
            <a:ext cx="33123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QUÍMICAS</a:t>
            </a:r>
            <a:endParaRPr sz="2400">
              <a:solidFill>
                <a:schemeClr val="dk1"/>
              </a:solidFill>
              <a:latin typeface="Calibri"/>
              <a:ea typeface="Calibri"/>
              <a:cs typeface="Calibri"/>
              <a:sym typeface="Calibri"/>
            </a:endParaRPr>
          </a:p>
        </p:txBody>
      </p:sp>
      <p:sp>
        <p:nvSpPr>
          <p:cNvPr id="114" name="Google Shape;114;p16"/>
          <p:cNvSpPr txBox="1"/>
          <p:nvPr/>
        </p:nvSpPr>
        <p:spPr>
          <a:xfrm>
            <a:off x="6150709" y="3460721"/>
            <a:ext cx="288419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dk1"/>
                </a:solidFill>
                <a:latin typeface="Calibri"/>
                <a:ea typeface="Calibri"/>
                <a:cs typeface="Calibri"/>
                <a:sym typeface="Calibri"/>
              </a:rPr>
              <a:t>TECNOLÓGICAS</a:t>
            </a:r>
            <a:endParaRPr sz="2400">
              <a:solidFill>
                <a:schemeClr val="dk1"/>
              </a:solidFill>
              <a:latin typeface="Calibri"/>
              <a:ea typeface="Calibri"/>
              <a:cs typeface="Calibri"/>
              <a:sym typeface="Calibri"/>
            </a:endParaRPr>
          </a:p>
        </p:txBody>
      </p:sp>
      <p:cxnSp>
        <p:nvCxnSpPr>
          <p:cNvPr id="115" name="Google Shape;115;p16"/>
          <p:cNvCxnSpPr/>
          <p:nvPr/>
        </p:nvCxnSpPr>
        <p:spPr>
          <a:xfrm flipH="1">
            <a:off x="737820" y="2831192"/>
            <a:ext cx="3186108" cy="629529"/>
          </a:xfrm>
          <a:prstGeom prst="straightConnector1">
            <a:avLst/>
          </a:prstGeom>
          <a:noFill/>
          <a:ln cap="flat" cmpd="sng" w="57150">
            <a:solidFill>
              <a:srgbClr val="E36C09"/>
            </a:solidFill>
            <a:prstDash val="solid"/>
            <a:round/>
            <a:headEnd len="sm" w="sm" type="none"/>
            <a:tailEnd len="med" w="med" type="stealth"/>
          </a:ln>
        </p:spPr>
      </p:cxnSp>
      <p:cxnSp>
        <p:nvCxnSpPr>
          <p:cNvPr id="116" name="Google Shape;116;p16"/>
          <p:cNvCxnSpPr>
            <a:endCxn id="112" idx="0"/>
          </p:cNvCxnSpPr>
          <p:nvPr/>
        </p:nvCxnSpPr>
        <p:spPr>
          <a:xfrm flipH="1">
            <a:off x="3275856" y="2831288"/>
            <a:ext cx="792000" cy="675600"/>
          </a:xfrm>
          <a:prstGeom prst="straightConnector1">
            <a:avLst/>
          </a:prstGeom>
          <a:noFill/>
          <a:ln cap="flat" cmpd="sng" w="57150">
            <a:solidFill>
              <a:srgbClr val="4A7DBA"/>
            </a:solidFill>
            <a:prstDash val="solid"/>
            <a:round/>
            <a:headEnd len="sm" w="sm" type="none"/>
            <a:tailEnd len="med" w="med" type="stealth"/>
          </a:ln>
        </p:spPr>
      </p:cxnSp>
      <p:cxnSp>
        <p:nvCxnSpPr>
          <p:cNvPr id="117" name="Google Shape;117;p16"/>
          <p:cNvCxnSpPr/>
          <p:nvPr/>
        </p:nvCxnSpPr>
        <p:spPr>
          <a:xfrm>
            <a:off x="5076056" y="2831192"/>
            <a:ext cx="2686986" cy="599400"/>
          </a:xfrm>
          <a:prstGeom prst="straightConnector1">
            <a:avLst/>
          </a:prstGeom>
          <a:noFill/>
          <a:ln cap="flat" cmpd="sng" w="57150">
            <a:solidFill>
              <a:srgbClr val="7F7F7F"/>
            </a:solidFill>
            <a:prstDash val="solid"/>
            <a:round/>
            <a:headEnd len="sm" w="sm" type="none"/>
            <a:tailEnd len="med" w="med" type="stealth"/>
          </a:ln>
        </p:spPr>
      </p:cxnSp>
      <p:cxnSp>
        <p:nvCxnSpPr>
          <p:cNvPr id="118" name="Google Shape;118;p16"/>
          <p:cNvCxnSpPr>
            <a:endCxn id="113" idx="0"/>
          </p:cNvCxnSpPr>
          <p:nvPr/>
        </p:nvCxnSpPr>
        <p:spPr>
          <a:xfrm>
            <a:off x="4788088" y="2831132"/>
            <a:ext cx="576000" cy="647700"/>
          </a:xfrm>
          <a:prstGeom prst="straightConnector1">
            <a:avLst/>
          </a:prstGeom>
          <a:noFill/>
          <a:ln cap="flat" cmpd="sng" w="57150">
            <a:solidFill>
              <a:srgbClr val="FF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nvSpPr>
        <p:spPr>
          <a:xfrm>
            <a:off x="683568" y="535320"/>
            <a:ext cx="7992900" cy="1569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Algunos materiales, como el acero, presentan una zona de fluencia por encima del límite elástico, (a partir del límite de fluencia (σ</a:t>
            </a:r>
            <a:r>
              <a:rPr baseline="-25000" lang="es-ES" sz="2400">
                <a:solidFill>
                  <a:schemeClr val="dk1"/>
                </a:solidFill>
                <a:latin typeface="Calibri"/>
                <a:ea typeface="Calibri"/>
                <a:cs typeface="Calibri"/>
                <a:sym typeface="Calibri"/>
              </a:rPr>
              <a:t>F</a:t>
            </a:r>
            <a:r>
              <a:rPr lang="es-ES" sz="2400">
                <a:solidFill>
                  <a:schemeClr val="dk1"/>
                </a:solidFill>
                <a:latin typeface="Calibri"/>
                <a:ea typeface="Calibri"/>
                <a:cs typeface="Calibri"/>
                <a:sym typeface="Calibri"/>
              </a:rPr>
              <a:t>))donde se produce un alargamiento muy rápido sin que varíe la tensión aplicada.</a:t>
            </a:r>
            <a:endParaRPr sz="3200">
              <a:solidFill>
                <a:schemeClr val="dk1"/>
              </a:solidFill>
              <a:latin typeface="Calibri"/>
              <a:ea typeface="Calibri"/>
              <a:cs typeface="Calibri"/>
              <a:sym typeface="Calibri"/>
            </a:endParaRPr>
          </a:p>
        </p:txBody>
      </p:sp>
      <p:pic>
        <p:nvPicPr>
          <p:cNvPr id="448" name="Google Shape;448;p52"/>
          <p:cNvPicPr preferRelativeResize="0"/>
          <p:nvPr/>
        </p:nvPicPr>
        <p:blipFill rotWithShape="1">
          <a:blip r:embed="rId3">
            <a:alphaModFix/>
          </a:blip>
          <a:srcRect b="0" l="0" r="0" t="0"/>
          <a:stretch/>
        </p:blipFill>
        <p:spPr>
          <a:xfrm>
            <a:off x="2123728" y="2519861"/>
            <a:ext cx="4248472" cy="3360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1000"/>
                                        <p:tgtEl>
                                          <p:spTgt spid="4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3"/>
          <p:cNvSpPr txBox="1"/>
          <p:nvPr/>
        </p:nvSpPr>
        <p:spPr>
          <a:xfrm>
            <a:off x="683568" y="188640"/>
            <a:ext cx="7992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4. Ensayo de Resiliencia. PÉNDULO CHARPY</a:t>
            </a:r>
            <a:endParaRPr/>
          </a:p>
        </p:txBody>
      </p:sp>
      <p:sp>
        <p:nvSpPr>
          <p:cNvPr id="454" name="Google Shape;454;p53"/>
          <p:cNvSpPr txBox="1"/>
          <p:nvPr/>
        </p:nvSpPr>
        <p:spPr>
          <a:xfrm>
            <a:off x="683568" y="1268760"/>
            <a:ext cx="7992888"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Permite determinar la energía absorbida en la rotura de una probeta normalizada (con una entalla de 2 mm en forma de U o en forma de V), producida por el golpe seco del péndulo en su caída.</a:t>
            </a:r>
            <a:endParaRPr sz="2400">
              <a:solidFill>
                <a:schemeClr val="dk1"/>
              </a:solidFill>
              <a:latin typeface="Calibri"/>
              <a:ea typeface="Calibri"/>
              <a:cs typeface="Calibri"/>
              <a:sym typeface="Calibri"/>
            </a:endParaRPr>
          </a:p>
        </p:txBody>
      </p:sp>
      <p:pic>
        <p:nvPicPr>
          <p:cNvPr id="455" name="Google Shape;455;p53"/>
          <p:cNvPicPr preferRelativeResize="0"/>
          <p:nvPr/>
        </p:nvPicPr>
        <p:blipFill rotWithShape="1">
          <a:blip r:embed="rId3">
            <a:alphaModFix/>
          </a:blip>
          <a:srcRect b="0" l="0" r="0" t="0"/>
          <a:stretch/>
        </p:blipFill>
        <p:spPr>
          <a:xfrm>
            <a:off x="4788024" y="2952762"/>
            <a:ext cx="3619500" cy="3905250"/>
          </a:xfrm>
          <a:prstGeom prst="rect">
            <a:avLst/>
          </a:prstGeom>
          <a:noFill/>
          <a:ln>
            <a:noFill/>
          </a:ln>
        </p:spPr>
      </p:pic>
      <p:pic>
        <p:nvPicPr>
          <p:cNvPr id="456" name="Google Shape;456;p53"/>
          <p:cNvPicPr preferRelativeResize="0"/>
          <p:nvPr/>
        </p:nvPicPr>
        <p:blipFill rotWithShape="1">
          <a:blip r:embed="rId4">
            <a:alphaModFix/>
          </a:blip>
          <a:srcRect b="0" l="0" r="0" t="0"/>
          <a:stretch/>
        </p:blipFill>
        <p:spPr>
          <a:xfrm>
            <a:off x="1475656" y="3645024"/>
            <a:ext cx="2546205" cy="1562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1000"/>
                                        <p:tgtEl>
                                          <p:spTgt spid="4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4"/>
          <p:cNvPicPr preferRelativeResize="0"/>
          <p:nvPr/>
        </p:nvPicPr>
        <p:blipFill rotWithShape="1">
          <a:blip r:embed="rId3">
            <a:alphaModFix/>
          </a:blip>
          <a:srcRect b="0" l="0" r="0" t="0"/>
          <a:stretch/>
        </p:blipFill>
        <p:spPr>
          <a:xfrm>
            <a:off x="105378" y="3280048"/>
            <a:ext cx="9005253" cy="2403723"/>
          </a:xfrm>
          <a:prstGeom prst="rect">
            <a:avLst/>
          </a:prstGeom>
          <a:noFill/>
          <a:ln>
            <a:noFill/>
          </a:ln>
        </p:spPr>
      </p:pic>
      <p:sp>
        <p:nvSpPr>
          <p:cNvPr id="462" name="Google Shape;462;p54"/>
          <p:cNvSpPr txBox="1"/>
          <p:nvPr/>
        </p:nvSpPr>
        <p:spPr>
          <a:xfrm>
            <a:off x="611560" y="483930"/>
            <a:ext cx="79929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chemeClr val="dk1"/>
                </a:solidFill>
                <a:latin typeface="Calibri"/>
                <a:ea typeface="Calibri"/>
                <a:cs typeface="Calibri"/>
                <a:sym typeface="Calibri"/>
              </a:rPr>
              <a:t>La resiliencia (ρ) se calcula dividiendo la energía absorbida por el material entre la sección de la probeta en su parte entallada (por donde rompe), y en el S.I. tendrá unidades de J/m</a:t>
            </a:r>
            <a:r>
              <a:rPr baseline="30000" lang="es-ES" sz="2400">
                <a:solidFill>
                  <a:schemeClr val="dk1"/>
                </a:solidFill>
                <a:latin typeface="Calibri"/>
                <a:ea typeface="Calibri"/>
                <a:cs typeface="Calibri"/>
                <a:sym typeface="Calibri"/>
              </a:rPr>
              <a:t>2</a:t>
            </a:r>
            <a:r>
              <a:rPr lang="es-ES" sz="2400">
                <a:solidFill>
                  <a:schemeClr val="dk1"/>
                </a:solidFill>
                <a:latin typeface="Calibri"/>
                <a:ea typeface="Calibri"/>
                <a:cs typeface="Calibri"/>
                <a:sym typeface="Calibri"/>
              </a:rPr>
              <a:t>.</a:t>
            </a:r>
            <a:endParaRPr baseline="30000"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nvSpPr>
        <p:spPr>
          <a:xfrm>
            <a:off x="683568" y="476672"/>
            <a:ext cx="79929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1.1. PROPIEDADES MECÁNICAS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400">
                <a:solidFill>
                  <a:schemeClr val="dk1"/>
                </a:solidFill>
                <a:latin typeface="Calibri"/>
                <a:ea typeface="Calibri"/>
                <a:cs typeface="Calibri"/>
                <a:sym typeface="Calibri"/>
              </a:rPr>
              <a:t>Resistencia que ofrecen los materiales al ser sometidos a determinados esfuerzos exteriores.</a:t>
            </a:r>
            <a:endParaRPr sz="2400">
              <a:solidFill>
                <a:schemeClr val="dk1"/>
              </a:solidFill>
              <a:latin typeface="Calibri"/>
              <a:ea typeface="Calibri"/>
              <a:cs typeface="Calibri"/>
              <a:sym typeface="Calibri"/>
            </a:endParaRPr>
          </a:p>
        </p:txBody>
      </p:sp>
      <p:sp>
        <p:nvSpPr>
          <p:cNvPr id="124" name="Google Shape;124;p17"/>
          <p:cNvSpPr txBox="1"/>
          <p:nvPr/>
        </p:nvSpPr>
        <p:spPr>
          <a:xfrm>
            <a:off x="683568" y="2435404"/>
            <a:ext cx="7992888"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chemeClr val="dk1"/>
                </a:solidFill>
                <a:latin typeface="Calibri"/>
                <a:ea typeface="Calibri"/>
                <a:cs typeface="Calibri"/>
                <a:sym typeface="Calibri"/>
              </a:rPr>
              <a:t>COHESIÓN</a:t>
            </a:r>
            <a:r>
              <a:rPr lang="es-ES" sz="2400">
                <a:solidFill>
                  <a:schemeClr val="dk1"/>
                </a:solidFill>
                <a:latin typeface="Calibri"/>
                <a:ea typeface="Calibri"/>
                <a:cs typeface="Calibri"/>
                <a:sym typeface="Calibri"/>
              </a:rPr>
              <a:t>: Los átomos de un material se atraen entre sí. La fuerza que origina este fenómeno se llama cohesión.</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ELASTICIDAD</a:t>
            </a:r>
            <a:r>
              <a:rPr lang="es-ES" sz="2400">
                <a:solidFill>
                  <a:schemeClr val="dk1"/>
                </a:solidFill>
                <a:latin typeface="Calibri"/>
                <a:ea typeface="Calibri"/>
                <a:cs typeface="Calibri"/>
                <a:sym typeface="Calibri"/>
              </a:rPr>
              <a:t>: Es la capacidad que presentan ciertos materiales de deformarse por la acción de fuerzas exteriores y recobrar su forma primitiva al cesar éstas.</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b="1" lang="es-ES" sz="2400">
                <a:solidFill>
                  <a:schemeClr val="dk1"/>
                </a:solidFill>
                <a:latin typeface="Calibri"/>
                <a:ea typeface="Calibri"/>
                <a:cs typeface="Calibri"/>
                <a:sym typeface="Calibri"/>
              </a:rPr>
              <a:t>PLASTICIDAD</a:t>
            </a:r>
            <a:r>
              <a:rPr lang="es-ES" sz="2400">
                <a:solidFill>
                  <a:schemeClr val="dk1"/>
                </a:solidFill>
                <a:latin typeface="Calibri"/>
                <a:ea typeface="Calibri"/>
                <a:cs typeface="Calibri"/>
                <a:sym typeface="Calibri"/>
              </a:rPr>
              <a:t>: Es la capacidad que tienen los materiales para adquirir deformaciones permanentes sin llegar la rotura.</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8"/>
          <p:cNvPicPr preferRelativeResize="0"/>
          <p:nvPr/>
        </p:nvPicPr>
        <p:blipFill rotWithShape="1">
          <a:blip r:embed="rId3">
            <a:alphaModFix/>
          </a:blip>
          <a:srcRect b="0" l="0" r="0" t="0"/>
          <a:stretch/>
        </p:blipFill>
        <p:spPr>
          <a:xfrm>
            <a:off x="755576" y="1124744"/>
            <a:ext cx="7815773" cy="41536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nvSpPr>
        <p:spPr>
          <a:xfrm>
            <a:off x="683568" y="444728"/>
            <a:ext cx="7992900" cy="600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DUREZA</a:t>
            </a:r>
            <a:r>
              <a:rPr lang="es-ES" sz="2400">
                <a:solidFill>
                  <a:schemeClr val="dk1"/>
                </a:solidFill>
                <a:latin typeface="Calibri"/>
                <a:ea typeface="Calibri"/>
                <a:cs typeface="Calibri"/>
                <a:sym typeface="Calibri"/>
              </a:rPr>
              <a:t>: Es la resistencia que oponen los cuerpos a dejarse rayar o penetrar por otros. Es directamente proporcional a la cohesión del material.</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RESISTENCIA A LA ROTURA</a:t>
            </a:r>
            <a:r>
              <a:rPr lang="es-ES" sz="2400">
                <a:solidFill>
                  <a:schemeClr val="dk1"/>
                </a:solidFill>
                <a:latin typeface="Calibri"/>
                <a:ea typeface="Calibri"/>
                <a:cs typeface="Calibri"/>
                <a:sym typeface="Calibri"/>
              </a:rPr>
              <a:t>: Es el resultado de un ensayo, y se define como: “la carga (peso) por unidad de sección (superficie de la rotura) que es necesario aplicar a un material para producir su rotura.</a:t>
            </a:r>
            <a:endParaRPr/>
          </a:p>
        </p:txBody>
      </p:sp>
      <p:pic>
        <p:nvPicPr>
          <p:cNvPr id="135" name="Google Shape;135;p19"/>
          <p:cNvPicPr preferRelativeResize="0"/>
          <p:nvPr/>
        </p:nvPicPr>
        <p:blipFill rotWithShape="1">
          <a:blip r:embed="rId3">
            <a:alphaModFix/>
          </a:blip>
          <a:srcRect b="0" l="0" r="0" t="0"/>
          <a:stretch/>
        </p:blipFill>
        <p:spPr>
          <a:xfrm>
            <a:off x="4283968" y="1268760"/>
            <a:ext cx="3882181" cy="34818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nvSpPr>
        <p:spPr>
          <a:xfrm>
            <a:off x="683568" y="444728"/>
            <a:ext cx="79929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TENACIDAD</a:t>
            </a:r>
            <a:r>
              <a:rPr lang="es-ES" sz="2400">
                <a:solidFill>
                  <a:schemeClr val="dk1"/>
                </a:solidFill>
                <a:latin typeface="Calibri"/>
                <a:ea typeface="Calibri"/>
                <a:cs typeface="Calibri"/>
                <a:sym typeface="Calibri"/>
              </a:rPr>
              <a:t>: Capacidad de soportar, sin deformarse ni romperse, la acción de fuerzas exteriores “lentas”.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RESILIENCIA</a:t>
            </a:r>
            <a:r>
              <a:rPr lang="es-ES" sz="2400">
                <a:solidFill>
                  <a:schemeClr val="dk1"/>
                </a:solidFill>
                <a:latin typeface="Calibri"/>
                <a:ea typeface="Calibri"/>
                <a:cs typeface="Calibri"/>
                <a:sym typeface="Calibri"/>
              </a:rPr>
              <a:t>: Es el resultado de un ensayo, que consiste en romper una probeta (barra) del material de un esfuerzo instantáneo y de un solo golpe. Se define como la energía absorbida por unidad de sección.</a:t>
            </a:r>
            <a:endParaRPr sz="2400">
              <a:solidFill>
                <a:schemeClr val="dk1"/>
              </a:solidFill>
              <a:latin typeface="Calibri"/>
              <a:ea typeface="Calibri"/>
              <a:cs typeface="Calibri"/>
              <a:sym typeface="Calibri"/>
            </a:endParaRPr>
          </a:p>
        </p:txBody>
      </p:sp>
      <p:pic>
        <p:nvPicPr>
          <p:cNvPr id="141" name="Google Shape;141;p20"/>
          <p:cNvPicPr preferRelativeResize="0"/>
          <p:nvPr/>
        </p:nvPicPr>
        <p:blipFill rotWithShape="1">
          <a:blip r:embed="rId3">
            <a:alphaModFix/>
          </a:blip>
          <a:srcRect b="0" l="0" r="0" t="0"/>
          <a:stretch/>
        </p:blipFill>
        <p:spPr>
          <a:xfrm>
            <a:off x="5004048" y="3645024"/>
            <a:ext cx="3373609" cy="2637656"/>
          </a:xfrm>
          <a:prstGeom prst="rect">
            <a:avLst/>
          </a:prstGeom>
          <a:noFill/>
          <a:ln>
            <a:noFill/>
          </a:ln>
        </p:spPr>
      </p:pic>
      <p:pic>
        <p:nvPicPr>
          <p:cNvPr id="142" name="Google Shape;142;p20"/>
          <p:cNvPicPr preferRelativeResize="0"/>
          <p:nvPr/>
        </p:nvPicPr>
        <p:blipFill rotWithShape="1">
          <a:blip r:embed="rId4">
            <a:alphaModFix/>
          </a:blip>
          <a:srcRect b="0" l="0" r="0" t="0"/>
          <a:stretch/>
        </p:blipFill>
        <p:spPr>
          <a:xfrm>
            <a:off x="1403648" y="3645023"/>
            <a:ext cx="3491855" cy="301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683568" y="444728"/>
            <a:ext cx="79929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FRAGILIDAD</a:t>
            </a:r>
            <a:r>
              <a:rPr lang="es-ES" sz="2400">
                <a:solidFill>
                  <a:schemeClr val="dk1"/>
                </a:solidFill>
                <a:latin typeface="Calibri"/>
                <a:ea typeface="Calibri"/>
                <a:cs typeface="Calibri"/>
                <a:sym typeface="Calibri"/>
              </a:rPr>
              <a:t>: Se dice que un material es frágil cuando rompe fácilmente por la acción de un choque, antes de que deforme.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FATIGA</a:t>
            </a:r>
            <a:r>
              <a:rPr lang="es-ES" sz="2400">
                <a:solidFill>
                  <a:schemeClr val="dk1"/>
                </a:solidFill>
                <a:latin typeface="Calibri"/>
                <a:ea typeface="Calibri"/>
                <a:cs typeface="Calibri"/>
                <a:sym typeface="Calibri"/>
              </a:rPr>
              <a:t>: Incapacidad de soportar esfuerzos variables y repetitivos con una determinada frecuencia sin deformarse o romperse, pese a no sobrepasar dichos esfuerzos en ningún momento el límite elástico.</a:t>
            </a:r>
            <a:endParaRPr sz="2400">
              <a:solidFill>
                <a:schemeClr val="dk1"/>
              </a:solidFill>
              <a:latin typeface="Calibri"/>
              <a:ea typeface="Calibri"/>
              <a:cs typeface="Calibri"/>
              <a:sym typeface="Calibri"/>
            </a:endParaRPr>
          </a:p>
        </p:txBody>
      </p:sp>
      <p:pic>
        <p:nvPicPr>
          <p:cNvPr id="148" name="Google Shape;148;p21"/>
          <p:cNvPicPr preferRelativeResize="0"/>
          <p:nvPr/>
        </p:nvPicPr>
        <p:blipFill rotWithShape="1">
          <a:blip r:embed="rId3">
            <a:alphaModFix/>
          </a:blip>
          <a:srcRect b="0" l="0" r="0" t="0"/>
          <a:stretch/>
        </p:blipFill>
        <p:spPr>
          <a:xfrm>
            <a:off x="5220072" y="3574290"/>
            <a:ext cx="2980618" cy="2954242"/>
          </a:xfrm>
          <a:prstGeom prst="rect">
            <a:avLst/>
          </a:prstGeom>
          <a:noFill/>
          <a:ln>
            <a:noFill/>
          </a:ln>
        </p:spPr>
      </p:pic>
      <p:pic>
        <p:nvPicPr>
          <p:cNvPr id="149" name="Google Shape;149;p21"/>
          <p:cNvPicPr preferRelativeResize="0"/>
          <p:nvPr/>
        </p:nvPicPr>
        <p:blipFill rotWithShape="1">
          <a:blip r:embed="rId4">
            <a:alphaModFix/>
          </a:blip>
          <a:srcRect b="0" l="0" r="0" t="0"/>
          <a:stretch/>
        </p:blipFill>
        <p:spPr>
          <a:xfrm>
            <a:off x="1688336" y="3531180"/>
            <a:ext cx="3250082" cy="27111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